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6" r:id="rId2"/>
    <p:sldId id="293" r:id="rId3"/>
    <p:sldId id="307" r:id="rId4"/>
    <p:sldId id="286" r:id="rId5"/>
    <p:sldId id="294" r:id="rId6"/>
    <p:sldId id="308" r:id="rId7"/>
    <p:sldId id="295" r:id="rId8"/>
    <p:sldId id="306" r:id="rId9"/>
    <p:sldId id="296" r:id="rId10"/>
    <p:sldId id="297" r:id="rId11"/>
    <p:sldId id="305" r:id="rId12"/>
    <p:sldId id="298" r:id="rId13"/>
    <p:sldId id="299" r:id="rId14"/>
    <p:sldId id="304" r:id="rId15"/>
    <p:sldId id="300" r:id="rId16"/>
    <p:sldId id="301" r:id="rId17"/>
    <p:sldId id="302" r:id="rId18"/>
    <p:sldId id="303" r:id="rId19"/>
    <p:sldId id="260" r:id="rId20"/>
  </p:sldIdLst>
  <p:sldSz cx="24384000" cy="13716000"/>
  <p:notesSz cx="6858000" cy="9144000"/>
  <p:custDataLst>
    <p:tags r:id="rId22"/>
  </p:custData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ie guigang" initials="xg" lastIdx="1" clrIdx="0">
    <p:extLst>
      <p:ext uri="{19B8F6BF-5375-455C-9EA6-DF929625EA0E}">
        <p15:presenceInfo xmlns:p15="http://schemas.microsoft.com/office/powerpoint/2012/main" userId="ae9b61088bbb7c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555E63"/>
    <a:srgbClr val="FEC7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23" autoAdjust="0"/>
    <p:restoredTop sz="94676" autoAdjust="0"/>
  </p:normalViewPr>
  <p:slideViewPr>
    <p:cSldViewPr showGuides="1">
      <p:cViewPr varScale="1">
        <p:scale>
          <a:sx n="71" d="100"/>
          <a:sy n="71" d="100"/>
        </p:scale>
        <p:origin x="114" y="300"/>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a:ea typeface="Helvetica Neue"/>
        <a:cs typeface="Helvetica Neue"/>
        <a:sym typeface="Helvetica Neue"/>
      </a:defRPr>
    </a:lvl1pPr>
    <a:lvl2pPr indent="228600" defTabSz="457200" latinLnBrk="0">
      <a:lnSpc>
        <a:spcPct val="118000"/>
      </a:lnSpc>
      <a:defRPr sz="2200">
        <a:latin typeface="Helvetica Neue"/>
        <a:ea typeface="Helvetica Neue"/>
        <a:cs typeface="Helvetica Neue"/>
        <a:sym typeface="Helvetica Neue"/>
      </a:defRPr>
    </a:lvl2pPr>
    <a:lvl3pPr indent="457200" defTabSz="457200" latinLnBrk="0">
      <a:lnSpc>
        <a:spcPct val="118000"/>
      </a:lnSpc>
      <a:defRPr sz="2200">
        <a:latin typeface="Helvetica Neue"/>
        <a:ea typeface="Helvetica Neue"/>
        <a:cs typeface="Helvetica Neue"/>
        <a:sym typeface="Helvetica Neue"/>
      </a:defRPr>
    </a:lvl3pPr>
    <a:lvl4pPr indent="685800" defTabSz="457200" latinLnBrk="0">
      <a:lnSpc>
        <a:spcPct val="118000"/>
      </a:lnSpc>
      <a:defRPr sz="2200">
        <a:latin typeface="Helvetica Neue"/>
        <a:ea typeface="Helvetica Neue"/>
        <a:cs typeface="Helvetica Neue"/>
        <a:sym typeface="Helvetica Neue"/>
      </a:defRPr>
    </a:lvl4pPr>
    <a:lvl5pPr indent="914400" defTabSz="457200" latinLnBrk="0">
      <a:lnSpc>
        <a:spcPct val="118000"/>
      </a:lnSpc>
      <a:defRPr sz="2200">
        <a:latin typeface="Helvetica Neue"/>
        <a:ea typeface="Helvetica Neue"/>
        <a:cs typeface="Helvetica Neue"/>
        <a:sym typeface="Helvetica Neue"/>
      </a:defRPr>
    </a:lvl5pPr>
    <a:lvl6pPr indent="1143000" defTabSz="457200" latinLnBrk="0">
      <a:lnSpc>
        <a:spcPct val="118000"/>
      </a:lnSpc>
      <a:defRPr sz="2200">
        <a:latin typeface="Helvetica Neue"/>
        <a:ea typeface="Helvetica Neue"/>
        <a:cs typeface="Helvetica Neue"/>
        <a:sym typeface="Helvetica Neue"/>
      </a:defRPr>
    </a:lvl6pPr>
    <a:lvl7pPr indent="1371600" defTabSz="457200" latinLnBrk="0">
      <a:lnSpc>
        <a:spcPct val="118000"/>
      </a:lnSpc>
      <a:defRPr sz="2200">
        <a:latin typeface="Helvetica Neue"/>
        <a:ea typeface="Helvetica Neue"/>
        <a:cs typeface="Helvetica Neue"/>
        <a:sym typeface="Helvetica Neue"/>
      </a:defRPr>
    </a:lvl7pPr>
    <a:lvl8pPr indent="1600200" defTabSz="457200" latinLnBrk="0">
      <a:lnSpc>
        <a:spcPct val="118000"/>
      </a:lnSpc>
      <a:defRPr sz="2200">
        <a:latin typeface="Helvetica Neue"/>
        <a:ea typeface="Helvetica Neue"/>
        <a:cs typeface="Helvetica Neue"/>
        <a:sym typeface="Helvetica Neue"/>
      </a:defRPr>
    </a:lvl8pPr>
    <a:lvl9pPr indent="1828800" defTabSz="457200" latinLnBrk="0">
      <a:lnSpc>
        <a:spcPct val="118000"/>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49002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568775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63585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30302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91031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156200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85734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783991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64978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65747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85618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12834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90214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83865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929435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626127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11393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标题文本"/>
          <p:cNvSpPr txBox="1">
            <a:spLocks noGrp="1"/>
          </p:cNvSpPr>
          <p:nvPr>
            <p:ph type="title" hasCustomPrompt="1"/>
          </p:nvPr>
        </p:nvSpPr>
        <p:spPr>
          <a:xfrm>
            <a:off x="1778000" y="2298700"/>
            <a:ext cx="20828000" cy="4648200"/>
          </a:xfrm>
          <a:prstGeom prst="rect">
            <a:avLst/>
          </a:prstGeom>
        </p:spPr>
        <p:txBody>
          <a:bodyPr anchor="b"/>
          <a:lstStyle/>
          <a:p>
            <a:r>
              <a:t>标题文本</a:t>
            </a:r>
          </a:p>
        </p:txBody>
      </p:sp>
      <p:sp>
        <p:nvSpPr>
          <p:cNvPr id="12" name="正文级别 1…"/>
          <p:cNvSpPr txBox="1">
            <a:spLocks noGrp="1"/>
          </p:cNvSpPr>
          <p:nvPr>
            <p:ph type="body" sz="quarter" idx="1" hasCustomPrompt="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83" name="图像"/>
          <p:cNvSpPr>
            <a:spLocks noGrp="1"/>
          </p:cNvSpPr>
          <p:nvPr>
            <p:ph type="pic" sz="quarter" idx="13"/>
          </p:nvPr>
        </p:nvSpPr>
        <p:spPr>
          <a:xfrm>
            <a:off x="15681340" y="7035800"/>
            <a:ext cx="8396678" cy="5600700"/>
          </a:xfrm>
          <a:prstGeom prst="rect">
            <a:avLst/>
          </a:prstGeom>
        </p:spPr>
        <p:txBody>
          <a:bodyPr lIns="91439" tIns="45719" rIns="91439" bIns="45719" anchor="t">
            <a:noAutofit/>
          </a:bodyPr>
          <a:lstStyle/>
          <a:p>
            <a:endParaRPr/>
          </a:p>
        </p:txBody>
      </p:sp>
      <p:sp>
        <p:nvSpPr>
          <p:cNvPr id="84" name="图像"/>
          <p:cNvSpPr>
            <a:spLocks noGrp="1"/>
          </p:cNvSpPr>
          <p:nvPr>
            <p:ph type="pic" sz="quarter" idx="14"/>
          </p:nvPr>
        </p:nvSpPr>
        <p:spPr>
          <a:xfrm>
            <a:off x="15290800" y="1130300"/>
            <a:ext cx="8331200" cy="5554134"/>
          </a:xfrm>
          <a:prstGeom prst="rect">
            <a:avLst/>
          </a:prstGeom>
        </p:spPr>
        <p:txBody>
          <a:bodyPr lIns="91439" tIns="45719" rIns="91439" bIns="45719" anchor="t">
            <a:noAutofit/>
          </a:bodyPr>
          <a:lstStyle/>
          <a:p>
            <a:endParaRPr/>
          </a:p>
        </p:txBody>
      </p:sp>
      <p:sp>
        <p:nvSpPr>
          <p:cNvPr id="85" name="图像"/>
          <p:cNvSpPr>
            <a:spLocks noGrp="1"/>
          </p:cNvSpPr>
          <p:nvPr>
            <p:ph type="pic" idx="15"/>
          </p:nvPr>
        </p:nvSpPr>
        <p:spPr>
          <a:xfrm>
            <a:off x="-304800" y="1130300"/>
            <a:ext cx="17202150" cy="11468100"/>
          </a:xfrm>
          <a:prstGeom prst="rect">
            <a:avLst/>
          </a:prstGeom>
        </p:spPr>
        <p:txBody>
          <a:bodyPr lIns="91439" tIns="45719" rIns="91439" bIns="45719" anchor="t">
            <a:noAutofit/>
          </a:bodyPr>
          <a:lstStyle/>
          <a:p>
            <a:endParaRPr/>
          </a:p>
        </p:txBody>
      </p:sp>
      <p:sp>
        <p:nvSpPr>
          <p:cNvPr id="86"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93" name="–Johnny Appleseed"/>
          <p:cNvSpPr txBox="1">
            <a:spLocks noGrp="1"/>
          </p:cNvSpPr>
          <p:nvPr>
            <p:ph type="body" sz="quarter" idx="13" hasCustomPrompt="1"/>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在此键入引文。”"/>
          <p:cNvSpPr txBox="1">
            <a:spLocks noGrp="1"/>
          </p:cNvSpPr>
          <p:nvPr>
            <p:ph type="body" sz="quarter" idx="14" hasCustomPrompt="1"/>
          </p:nvPr>
        </p:nvSpPr>
        <p:spPr>
          <a:xfrm>
            <a:off x="2387600" y="6013450"/>
            <a:ext cx="19621500" cy="952501"/>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“在此键入引文。”</a:t>
            </a:r>
          </a:p>
        </p:txBody>
      </p:sp>
      <p:sp>
        <p:nvSpPr>
          <p:cNvPr id="95"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图像"/>
          <p:cNvSpPr>
            <a:spLocks noGrp="1"/>
          </p:cNvSpPr>
          <p:nvPr>
            <p:ph type="pic" idx="13"/>
          </p:nvPr>
        </p:nvSpPr>
        <p:spPr>
          <a:xfrm>
            <a:off x="0" y="0"/>
            <a:ext cx="24384000" cy="16264467"/>
          </a:xfrm>
          <a:prstGeom prst="rect">
            <a:avLst/>
          </a:prstGeom>
        </p:spPr>
        <p:txBody>
          <a:bodyPr lIns="91439" tIns="45719" rIns="91439" bIns="45719" anchor="t">
            <a:noAutofit/>
          </a:bodyPr>
          <a:lstStyle/>
          <a:p>
            <a:endParaRP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1689100" y="355600"/>
            <a:ext cx="21005800" cy="2286000"/>
          </a:xfrm>
          <a:prstGeom prst="rect">
            <a:avLst/>
          </a:prstGeom>
          <a:ln w="12700">
            <a:miter lim="400000"/>
          </a:ln>
        </p:spPr>
        <p:txBody>
          <a:bodyPr lIns="50800" tIns="50800" rIns="50800" bIns="50800" anchor="ctr">
            <a:normAutofit/>
          </a:bodyPr>
          <a:lstStyle/>
          <a:p>
            <a:r>
              <a:t>标题文本</a:t>
            </a:r>
          </a:p>
        </p:txBody>
      </p:sp>
      <p:sp>
        <p:nvSpPr>
          <p:cNvPr id="3" name="正文级别 1…"/>
          <p:cNvSpPr txBox="1">
            <a:spLocks noGrp="1"/>
          </p:cNvSpPr>
          <p:nvPr>
            <p:ph type="body" idx="1"/>
          </p:nvPr>
        </p:nvSpPr>
        <p:spPr>
          <a:xfrm>
            <a:off x="1689100" y="3149600"/>
            <a:ext cx="21005800" cy="9296400"/>
          </a:xfrm>
          <a:prstGeom prst="rect">
            <a:avLst/>
          </a:prstGeom>
          <a:ln w="12700">
            <a:miter lim="400000"/>
          </a:ln>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pn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png"/><Relationship Id="rId7"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png"/><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4.png"/><Relationship Id="rId9" Type="http://schemas.openxmlformats.org/officeDocument/2006/relationships/image" Target="../media/image42.png"/></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png"/><Relationship Id="rId7"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png"/><Relationship Id="rId9"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hyperlink" Target="https://scicrunch.org/resources/data/record/nlx_144509-1/SCR_023936/resolver?q=SCR_023936&amp;l=SCR_023936&amp;i=rrid:scr_023936" TargetMode="External"/><Relationship Id="rId3" Type="http://schemas.openxmlformats.org/officeDocument/2006/relationships/image" Target="../media/image3.png"/><Relationship Id="rId7" Type="http://schemas.openxmlformats.org/officeDocument/2006/relationships/hyperlink" Target="https://bio.tools/mzkit"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explore.openaire.eu/search/software?pid=10.5281%2Fzenodo.4603277" TargetMode="External"/><Relationship Id="rId5" Type="http://schemas.openxmlformats.org/officeDocument/2006/relationships/image" Target="../media/image6.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0.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图像" descr="图像"/>
          <p:cNvPicPr>
            <a:picLocks noChangeAspect="1"/>
          </p:cNvPicPr>
          <p:nvPr/>
        </p:nvPicPr>
        <p:blipFill>
          <a:blip r:embed="rId2"/>
          <a:stretch>
            <a:fillRect/>
          </a:stretch>
        </p:blipFill>
        <p:spPr>
          <a:xfrm>
            <a:off x="0" y="3395941"/>
            <a:ext cx="12509500" cy="10320060"/>
          </a:xfrm>
          <a:prstGeom prst="rect">
            <a:avLst/>
          </a:prstGeom>
          <a:ln w="12700">
            <a:miter lim="400000"/>
            <a:headEnd/>
            <a:tailEnd/>
          </a:ln>
        </p:spPr>
      </p:pic>
      <p:pic>
        <p:nvPicPr>
          <p:cNvPr id="120" name="图像" descr="图像"/>
          <p:cNvPicPr>
            <a:picLocks noChangeAspect="1"/>
          </p:cNvPicPr>
          <p:nvPr/>
        </p:nvPicPr>
        <p:blipFill>
          <a:blip r:embed="rId3"/>
          <a:stretch>
            <a:fillRect/>
          </a:stretch>
        </p:blipFill>
        <p:spPr>
          <a:xfrm>
            <a:off x="8877300" y="5745460"/>
            <a:ext cx="6629400" cy="2225080"/>
          </a:xfrm>
          <a:prstGeom prst="rect">
            <a:avLst/>
          </a:prstGeom>
          <a:ln w="12700">
            <a:miter lim="400000"/>
            <a:headEnd/>
            <a:tailEnd/>
          </a:ln>
        </p:spPr>
      </p:pic>
      <p:sp>
        <p:nvSpPr>
          <p:cNvPr id="5" name="TextBox 4"/>
          <p:cNvSpPr txBox="1"/>
          <p:nvPr/>
        </p:nvSpPr>
        <p:spPr>
          <a:xfrm>
            <a:off x="6205532" y="8586192"/>
            <a:ext cx="1260793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4800" b="0" i="0" u="none" strike="noStrike" cap="none" spc="300" normalizeH="0" baseline="0" dirty="0">
                <a:ln>
                  <a:noFill/>
                </a:ln>
                <a:solidFill>
                  <a:srgbClr val="555E63"/>
                </a:solidFill>
                <a:effectLst/>
                <a:uFillTx/>
                <a:latin typeface="汉仪旗黑-65S" pitchFamily="18" charset="-122"/>
                <a:ea typeface="汉仪旗黑-65S" pitchFamily="18" charset="-122"/>
                <a:sym typeface="Helvetica Neue"/>
              </a:rPr>
              <a:t>苏州帕诺米克生物医药科技有限公司</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670720" y="682228"/>
            <a:ext cx="8468665"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生物组织空间分型</a:t>
            </a:r>
          </a:p>
        </p:txBody>
      </p:sp>
      <p:pic>
        <p:nvPicPr>
          <p:cNvPr id="4" name="Picture 3">
            <a:extLst>
              <a:ext uri="{FF2B5EF4-FFF2-40B4-BE49-F238E27FC236}">
                <a16:creationId xmlns:a16="http://schemas.microsoft.com/office/drawing/2014/main" id="{8C386C06-CE66-4228-9A30-F7ED120540B2}"/>
              </a:ext>
            </a:extLst>
          </p:cNvPr>
          <p:cNvPicPr>
            <a:picLocks noChangeAspect="1"/>
          </p:cNvPicPr>
          <p:nvPr/>
        </p:nvPicPr>
        <p:blipFill>
          <a:blip r:embed="rId5"/>
          <a:stretch>
            <a:fillRect/>
          </a:stretch>
        </p:blipFill>
        <p:spPr>
          <a:xfrm>
            <a:off x="742728" y="5002400"/>
            <a:ext cx="7742719" cy="2664296"/>
          </a:xfrm>
          <a:prstGeom prst="rect">
            <a:avLst/>
          </a:prstGeom>
          <a:effectLst>
            <a:outerShdw blurRad="292100" sx="102000" sy="102000" algn="ctr" rotWithShape="0">
              <a:prstClr val="black">
                <a:alpha val="28000"/>
              </a:prstClr>
            </a:outerShdw>
          </a:effectLst>
        </p:spPr>
      </p:pic>
      <p:pic>
        <p:nvPicPr>
          <p:cNvPr id="6" name="Picture 5">
            <a:extLst>
              <a:ext uri="{FF2B5EF4-FFF2-40B4-BE49-F238E27FC236}">
                <a16:creationId xmlns:a16="http://schemas.microsoft.com/office/drawing/2014/main" id="{34C39CA1-1243-4E0C-8719-7D555A452EFA}"/>
              </a:ext>
            </a:extLst>
          </p:cNvPr>
          <p:cNvPicPr>
            <a:picLocks noChangeAspect="1"/>
          </p:cNvPicPr>
          <p:nvPr/>
        </p:nvPicPr>
        <p:blipFill>
          <a:blip r:embed="rId6"/>
          <a:stretch>
            <a:fillRect/>
          </a:stretch>
        </p:blipFill>
        <p:spPr>
          <a:xfrm>
            <a:off x="670720" y="8480968"/>
            <a:ext cx="8823652" cy="4749201"/>
          </a:xfrm>
          <a:custGeom>
            <a:avLst/>
            <a:gdLst>
              <a:gd name="connsiteX0" fmla="*/ 0 w 8823652"/>
              <a:gd name="connsiteY0" fmla="*/ 0 h 4749201"/>
              <a:gd name="connsiteX1" fmla="*/ 588243 w 8823652"/>
              <a:gd name="connsiteY1" fmla="*/ 0 h 4749201"/>
              <a:gd name="connsiteX2" fmla="*/ 1264723 w 8823652"/>
              <a:gd name="connsiteY2" fmla="*/ 0 h 4749201"/>
              <a:gd name="connsiteX3" fmla="*/ 1941203 w 8823652"/>
              <a:gd name="connsiteY3" fmla="*/ 0 h 4749201"/>
              <a:gd name="connsiteX4" fmla="*/ 2705920 w 8823652"/>
              <a:gd name="connsiteY4" fmla="*/ 0 h 4749201"/>
              <a:gd name="connsiteX5" fmla="*/ 3294163 w 8823652"/>
              <a:gd name="connsiteY5" fmla="*/ 0 h 4749201"/>
              <a:gd name="connsiteX6" fmla="*/ 3970643 w 8823652"/>
              <a:gd name="connsiteY6" fmla="*/ 0 h 4749201"/>
              <a:gd name="connsiteX7" fmla="*/ 4558887 w 8823652"/>
              <a:gd name="connsiteY7" fmla="*/ 0 h 4749201"/>
              <a:gd name="connsiteX8" fmla="*/ 5147130 w 8823652"/>
              <a:gd name="connsiteY8" fmla="*/ 0 h 4749201"/>
              <a:gd name="connsiteX9" fmla="*/ 5735374 w 8823652"/>
              <a:gd name="connsiteY9" fmla="*/ 0 h 4749201"/>
              <a:gd name="connsiteX10" fmla="*/ 6058908 w 8823652"/>
              <a:gd name="connsiteY10" fmla="*/ 0 h 4749201"/>
              <a:gd name="connsiteX11" fmla="*/ 6735388 w 8823652"/>
              <a:gd name="connsiteY11" fmla="*/ 0 h 4749201"/>
              <a:gd name="connsiteX12" fmla="*/ 7058922 w 8823652"/>
              <a:gd name="connsiteY12" fmla="*/ 0 h 4749201"/>
              <a:gd name="connsiteX13" fmla="*/ 7647165 w 8823652"/>
              <a:gd name="connsiteY13" fmla="*/ 0 h 4749201"/>
              <a:gd name="connsiteX14" fmla="*/ 8823652 w 8823652"/>
              <a:gd name="connsiteY14" fmla="*/ 0 h 4749201"/>
              <a:gd name="connsiteX15" fmla="*/ 8823652 w 8823652"/>
              <a:gd name="connsiteY15" fmla="*/ 688634 h 4749201"/>
              <a:gd name="connsiteX16" fmla="*/ 8823652 w 8823652"/>
              <a:gd name="connsiteY16" fmla="*/ 1139808 h 4749201"/>
              <a:gd name="connsiteX17" fmla="*/ 8823652 w 8823652"/>
              <a:gd name="connsiteY17" fmla="*/ 1638474 h 4749201"/>
              <a:gd name="connsiteX18" fmla="*/ 8823652 w 8823652"/>
              <a:gd name="connsiteY18" fmla="*/ 2137140 h 4749201"/>
              <a:gd name="connsiteX19" fmla="*/ 8823652 w 8823652"/>
              <a:gd name="connsiteY19" fmla="*/ 2730791 h 4749201"/>
              <a:gd name="connsiteX20" fmla="*/ 8823652 w 8823652"/>
              <a:gd name="connsiteY20" fmla="*/ 3324441 h 4749201"/>
              <a:gd name="connsiteX21" fmla="*/ 8823652 w 8823652"/>
              <a:gd name="connsiteY21" fmla="*/ 3870599 h 4749201"/>
              <a:gd name="connsiteX22" fmla="*/ 8823652 w 8823652"/>
              <a:gd name="connsiteY22" fmla="*/ 4749201 h 4749201"/>
              <a:gd name="connsiteX23" fmla="*/ 8411882 w 8823652"/>
              <a:gd name="connsiteY23" fmla="*/ 4749201 h 4749201"/>
              <a:gd name="connsiteX24" fmla="*/ 7823638 w 8823652"/>
              <a:gd name="connsiteY24" fmla="*/ 4749201 h 4749201"/>
              <a:gd name="connsiteX25" fmla="*/ 7147158 w 8823652"/>
              <a:gd name="connsiteY25" fmla="*/ 4749201 h 4749201"/>
              <a:gd name="connsiteX26" fmla="*/ 6823624 w 8823652"/>
              <a:gd name="connsiteY26" fmla="*/ 4749201 h 4749201"/>
              <a:gd name="connsiteX27" fmla="*/ 6058908 w 8823652"/>
              <a:gd name="connsiteY27" fmla="*/ 4749201 h 4749201"/>
              <a:gd name="connsiteX28" fmla="*/ 5558901 w 8823652"/>
              <a:gd name="connsiteY28" fmla="*/ 4749201 h 4749201"/>
              <a:gd name="connsiteX29" fmla="*/ 4882421 w 8823652"/>
              <a:gd name="connsiteY29" fmla="*/ 4749201 h 4749201"/>
              <a:gd name="connsiteX30" fmla="*/ 4558887 w 8823652"/>
              <a:gd name="connsiteY30" fmla="*/ 4749201 h 4749201"/>
              <a:gd name="connsiteX31" fmla="*/ 3794170 w 8823652"/>
              <a:gd name="connsiteY31" fmla="*/ 4749201 h 4749201"/>
              <a:gd name="connsiteX32" fmla="*/ 3294163 w 8823652"/>
              <a:gd name="connsiteY32" fmla="*/ 4749201 h 4749201"/>
              <a:gd name="connsiteX33" fmla="*/ 2705920 w 8823652"/>
              <a:gd name="connsiteY33" fmla="*/ 4749201 h 4749201"/>
              <a:gd name="connsiteX34" fmla="*/ 2294150 w 8823652"/>
              <a:gd name="connsiteY34" fmla="*/ 4749201 h 4749201"/>
              <a:gd name="connsiteX35" fmla="*/ 1617670 w 8823652"/>
              <a:gd name="connsiteY35" fmla="*/ 4749201 h 4749201"/>
              <a:gd name="connsiteX36" fmla="*/ 852953 w 8823652"/>
              <a:gd name="connsiteY36" fmla="*/ 4749201 h 4749201"/>
              <a:gd name="connsiteX37" fmla="*/ 0 w 8823652"/>
              <a:gd name="connsiteY37" fmla="*/ 4749201 h 4749201"/>
              <a:gd name="connsiteX38" fmla="*/ 0 w 8823652"/>
              <a:gd name="connsiteY38" fmla="*/ 4060567 h 4749201"/>
              <a:gd name="connsiteX39" fmla="*/ 0 w 8823652"/>
              <a:gd name="connsiteY39" fmla="*/ 3419425 h 4749201"/>
              <a:gd name="connsiteX40" fmla="*/ 0 w 8823652"/>
              <a:gd name="connsiteY40" fmla="*/ 2825775 h 4749201"/>
              <a:gd name="connsiteX41" fmla="*/ 0 w 8823652"/>
              <a:gd name="connsiteY41" fmla="*/ 2184632 h 4749201"/>
              <a:gd name="connsiteX42" fmla="*/ 0 w 8823652"/>
              <a:gd name="connsiteY42" fmla="*/ 1590982 h 4749201"/>
              <a:gd name="connsiteX43" fmla="*/ 0 w 8823652"/>
              <a:gd name="connsiteY43" fmla="*/ 949840 h 4749201"/>
              <a:gd name="connsiteX44" fmla="*/ 0 w 8823652"/>
              <a:gd name="connsiteY44" fmla="*/ 0 h 474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823652" h="4749201" fill="none" extrusionOk="0">
                <a:moveTo>
                  <a:pt x="0" y="0"/>
                </a:moveTo>
                <a:cubicBezTo>
                  <a:pt x="274112" y="-52933"/>
                  <a:pt x="314839" y="43048"/>
                  <a:pt x="588243" y="0"/>
                </a:cubicBezTo>
                <a:cubicBezTo>
                  <a:pt x="861647" y="-43048"/>
                  <a:pt x="1060060" y="76831"/>
                  <a:pt x="1264723" y="0"/>
                </a:cubicBezTo>
                <a:cubicBezTo>
                  <a:pt x="1469386" y="-76831"/>
                  <a:pt x="1799193" y="32711"/>
                  <a:pt x="1941203" y="0"/>
                </a:cubicBezTo>
                <a:cubicBezTo>
                  <a:pt x="2083213" y="-32711"/>
                  <a:pt x="2528656" y="79069"/>
                  <a:pt x="2705920" y="0"/>
                </a:cubicBezTo>
                <a:cubicBezTo>
                  <a:pt x="2883184" y="-79069"/>
                  <a:pt x="3031749" y="50769"/>
                  <a:pt x="3294163" y="0"/>
                </a:cubicBezTo>
                <a:cubicBezTo>
                  <a:pt x="3556577" y="-50769"/>
                  <a:pt x="3662518" y="103"/>
                  <a:pt x="3970643" y="0"/>
                </a:cubicBezTo>
                <a:cubicBezTo>
                  <a:pt x="4278768" y="-103"/>
                  <a:pt x="4273417" y="53009"/>
                  <a:pt x="4558887" y="0"/>
                </a:cubicBezTo>
                <a:cubicBezTo>
                  <a:pt x="4844357" y="-53009"/>
                  <a:pt x="4970598" y="7915"/>
                  <a:pt x="5147130" y="0"/>
                </a:cubicBezTo>
                <a:cubicBezTo>
                  <a:pt x="5323662" y="-7915"/>
                  <a:pt x="5459502" y="61812"/>
                  <a:pt x="5735374" y="0"/>
                </a:cubicBezTo>
                <a:cubicBezTo>
                  <a:pt x="6011246" y="-61812"/>
                  <a:pt x="5962458" y="9070"/>
                  <a:pt x="6058908" y="0"/>
                </a:cubicBezTo>
                <a:cubicBezTo>
                  <a:pt x="6155358" y="-9070"/>
                  <a:pt x="6474901" y="34973"/>
                  <a:pt x="6735388" y="0"/>
                </a:cubicBezTo>
                <a:cubicBezTo>
                  <a:pt x="6995875" y="-34973"/>
                  <a:pt x="6978064" y="36276"/>
                  <a:pt x="7058922" y="0"/>
                </a:cubicBezTo>
                <a:cubicBezTo>
                  <a:pt x="7139780" y="-36276"/>
                  <a:pt x="7488592" y="1893"/>
                  <a:pt x="7647165" y="0"/>
                </a:cubicBezTo>
                <a:cubicBezTo>
                  <a:pt x="7805738" y="-1893"/>
                  <a:pt x="8243592" y="79948"/>
                  <a:pt x="8823652" y="0"/>
                </a:cubicBezTo>
                <a:cubicBezTo>
                  <a:pt x="8846245" y="280866"/>
                  <a:pt x="8778104" y="388793"/>
                  <a:pt x="8823652" y="688634"/>
                </a:cubicBezTo>
                <a:cubicBezTo>
                  <a:pt x="8869200" y="988475"/>
                  <a:pt x="8809540" y="950186"/>
                  <a:pt x="8823652" y="1139808"/>
                </a:cubicBezTo>
                <a:cubicBezTo>
                  <a:pt x="8837764" y="1329430"/>
                  <a:pt x="8809825" y="1407241"/>
                  <a:pt x="8823652" y="1638474"/>
                </a:cubicBezTo>
                <a:cubicBezTo>
                  <a:pt x="8837479" y="1869707"/>
                  <a:pt x="8775925" y="1959412"/>
                  <a:pt x="8823652" y="2137140"/>
                </a:cubicBezTo>
                <a:cubicBezTo>
                  <a:pt x="8871379" y="2314868"/>
                  <a:pt x="8782925" y="2453285"/>
                  <a:pt x="8823652" y="2730791"/>
                </a:cubicBezTo>
                <a:cubicBezTo>
                  <a:pt x="8864379" y="3008297"/>
                  <a:pt x="8761523" y="3116203"/>
                  <a:pt x="8823652" y="3324441"/>
                </a:cubicBezTo>
                <a:cubicBezTo>
                  <a:pt x="8885781" y="3532679"/>
                  <a:pt x="8799366" y="3657898"/>
                  <a:pt x="8823652" y="3870599"/>
                </a:cubicBezTo>
                <a:cubicBezTo>
                  <a:pt x="8847938" y="4083300"/>
                  <a:pt x="8799004" y="4309967"/>
                  <a:pt x="8823652" y="4749201"/>
                </a:cubicBezTo>
                <a:cubicBezTo>
                  <a:pt x="8629885" y="4759635"/>
                  <a:pt x="8500526" y="4737436"/>
                  <a:pt x="8411882" y="4749201"/>
                </a:cubicBezTo>
                <a:cubicBezTo>
                  <a:pt x="8323238" y="4760966"/>
                  <a:pt x="8082813" y="4725647"/>
                  <a:pt x="7823638" y="4749201"/>
                </a:cubicBezTo>
                <a:cubicBezTo>
                  <a:pt x="7564463" y="4772755"/>
                  <a:pt x="7320517" y="4704067"/>
                  <a:pt x="7147158" y="4749201"/>
                </a:cubicBezTo>
                <a:cubicBezTo>
                  <a:pt x="6973799" y="4794335"/>
                  <a:pt x="6975791" y="4723034"/>
                  <a:pt x="6823624" y="4749201"/>
                </a:cubicBezTo>
                <a:cubicBezTo>
                  <a:pt x="6671457" y="4775368"/>
                  <a:pt x="6410065" y="4690130"/>
                  <a:pt x="6058908" y="4749201"/>
                </a:cubicBezTo>
                <a:cubicBezTo>
                  <a:pt x="5707751" y="4808272"/>
                  <a:pt x="5691912" y="4697328"/>
                  <a:pt x="5558901" y="4749201"/>
                </a:cubicBezTo>
                <a:cubicBezTo>
                  <a:pt x="5425890" y="4801074"/>
                  <a:pt x="5123736" y="4679671"/>
                  <a:pt x="4882421" y="4749201"/>
                </a:cubicBezTo>
                <a:cubicBezTo>
                  <a:pt x="4641106" y="4818731"/>
                  <a:pt x="4675473" y="4746191"/>
                  <a:pt x="4558887" y="4749201"/>
                </a:cubicBezTo>
                <a:cubicBezTo>
                  <a:pt x="4442301" y="4752211"/>
                  <a:pt x="4025851" y="4708973"/>
                  <a:pt x="3794170" y="4749201"/>
                </a:cubicBezTo>
                <a:cubicBezTo>
                  <a:pt x="3562489" y="4789429"/>
                  <a:pt x="3472268" y="4736264"/>
                  <a:pt x="3294163" y="4749201"/>
                </a:cubicBezTo>
                <a:cubicBezTo>
                  <a:pt x="3116058" y="4762138"/>
                  <a:pt x="2983267" y="4688777"/>
                  <a:pt x="2705920" y="4749201"/>
                </a:cubicBezTo>
                <a:cubicBezTo>
                  <a:pt x="2428573" y="4809625"/>
                  <a:pt x="2479759" y="4720765"/>
                  <a:pt x="2294150" y="4749201"/>
                </a:cubicBezTo>
                <a:cubicBezTo>
                  <a:pt x="2108541" y="4777637"/>
                  <a:pt x="1782182" y="4699876"/>
                  <a:pt x="1617670" y="4749201"/>
                </a:cubicBezTo>
                <a:cubicBezTo>
                  <a:pt x="1453158" y="4798526"/>
                  <a:pt x="1181582" y="4675518"/>
                  <a:pt x="852953" y="4749201"/>
                </a:cubicBezTo>
                <a:cubicBezTo>
                  <a:pt x="524324" y="4822884"/>
                  <a:pt x="281011" y="4674486"/>
                  <a:pt x="0" y="4749201"/>
                </a:cubicBezTo>
                <a:cubicBezTo>
                  <a:pt x="-7650" y="4463098"/>
                  <a:pt x="8276" y="4333152"/>
                  <a:pt x="0" y="4060567"/>
                </a:cubicBezTo>
                <a:cubicBezTo>
                  <a:pt x="-8276" y="3787982"/>
                  <a:pt x="34979" y="3583312"/>
                  <a:pt x="0" y="3419425"/>
                </a:cubicBezTo>
                <a:cubicBezTo>
                  <a:pt x="-34979" y="3255538"/>
                  <a:pt x="61648" y="2989313"/>
                  <a:pt x="0" y="2825775"/>
                </a:cubicBezTo>
                <a:cubicBezTo>
                  <a:pt x="-61648" y="2662237"/>
                  <a:pt x="50744" y="2363246"/>
                  <a:pt x="0" y="2184632"/>
                </a:cubicBezTo>
                <a:cubicBezTo>
                  <a:pt x="-50744" y="2006018"/>
                  <a:pt x="60511" y="1857439"/>
                  <a:pt x="0" y="1590982"/>
                </a:cubicBezTo>
                <a:cubicBezTo>
                  <a:pt x="-60511" y="1324525"/>
                  <a:pt x="31833" y="1125977"/>
                  <a:pt x="0" y="949840"/>
                </a:cubicBezTo>
                <a:cubicBezTo>
                  <a:pt x="-31833" y="773703"/>
                  <a:pt x="11325" y="245031"/>
                  <a:pt x="0" y="0"/>
                </a:cubicBezTo>
                <a:close/>
              </a:path>
              <a:path w="8823652" h="4749201" stroke="0" extrusionOk="0">
                <a:moveTo>
                  <a:pt x="0" y="0"/>
                </a:moveTo>
                <a:cubicBezTo>
                  <a:pt x="122861" y="-31517"/>
                  <a:pt x="362573" y="16172"/>
                  <a:pt x="500007" y="0"/>
                </a:cubicBezTo>
                <a:cubicBezTo>
                  <a:pt x="637441" y="-16172"/>
                  <a:pt x="738125" y="5013"/>
                  <a:pt x="823541" y="0"/>
                </a:cubicBezTo>
                <a:cubicBezTo>
                  <a:pt x="908957" y="-5013"/>
                  <a:pt x="1259081" y="80211"/>
                  <a:pt x="1588257" y="0"/>
                </a:cubicBezTo>
                <a:cubicBezTo>
                  <a:pt x="1917433" y="-80211"/>
                  <a:pt x="1841591" y="9663"/>
                  <a:pt x="2088264" y="0"/>
                </a:cubicBezTo>
                <a:cubicBezTo>
                  <a:pt x="2334937" y="-9663"/>
                  <a:pt x="2344680" y="39891"/>
                  <a:pt x="2588271" y="0"/>
                </a:cubicBezTo>
                <a:cubicBezTo>
                  <a:pt x="2831862" y="-39891"/>
                  <a:pt x="3106978" y="34983"/>
                  <a:pt x="3352988" y="0"/>
                </a:cubicBezTo>
                <a:cubicBezTo>
                  <a:pt x="3598998" y="-34983"/>
                  <a:pt x="3562054" y="18122"/>
                  <a:pt x="3764758" y="0"/>
                </a:cubicBezTo>
                <a:cubicBezTo>
                  <a:pt x="3967462" y="-18122"/>
                  <a:pt x="4316186" y="21219"/>
                  <a:pt x="4529475" y="0"/>
                </a:cubicBezTo>
                <a:cubicBezTo>
                  <a:pt x="4742764" y="-21219"/>
                  <a:pt x="4987181" y="86145"/>
                  <a:pt x="5294191" y="0"/>
                </a:cubicBezTo>
                <a:cubicBezTo>
                  <a:pt x="5601201" y="-86145"/>
                  <a:pt x="5617076" y="45437"/>
                  <a:pt x="5882435" y="0"/>
                </a:cubicBezTo>
                <a:cubicBezTo>
                  <a:pt x="6147794" y="-45437"/>
                  <a:pt x="6322715" y="25017"/>
                  <a:pt x="6647151" y="0"/>
                </a:cubicBezTo>
                <a:cubicBezTo>
                  <a:pt x="6971587" y="-25017"/>
                  <a:pt x="6903787" y="33063"/>
                  <a:pt x="7147158" y="0"/>
                </a:cubicBezTo>
                <a:cubicBezTo>
                  <a:pt x="7390529" y="-33063"/>
                  <a:pt x="7404303" y="39153"/>
                  <a:pt x="7647165" y="0"/>
                </a:cubicBezTo>
                <a:cubicBezTo>
                  <a:pt x="7890027" y="-39153"/>
                  <a:pt x="8160427" y="76977"/>
                  <a:pt x="8323645" y="0"/>
                </a:cubicBezTo>
                <a:cubicBezTo>
                  <a:pt x="8486863" y="-76977"/>
                  <a:pt x="8682783" y="19248"/>
                  <a:pt x="8823652" y="0"/>
                </a:cubicBezTo>
                <a:cubicBezTo>
                  <a:pt x="8888693" y="288423"/>
                  <a:pt x="8742048" y="413916"/>
                  <a:pt x="8823652" y="688634"/>
                </a:cubicBezTo>
                <a:cubicBezTo>
                  <a:pt x="8905256" y="963352"/>
                  <a:pt x="8778569" y="1106108"/>
                  <a:pt x="8823652" y="1329776"/>
                </a:cubicBezTo>
                <a:cubicBezTo>
                  <a:pt x="8868735" y="1553444"/>
                  <a:pt x="8781436" y="1822143"/>
                  <a:pt x="8823652" y="1970918"/>
                </a:cubicBezTo>
                <a:cubicBezTo>
                  <a:pt x="8865868" y="2119693"/>
                  <a:pt x="8796101" y="2455427"/>
                  <a:pt x="8823652" y="2612061"/>
                </a:cubicBezTo>
                <a:cubicBezTo>
                  <a:pt x="8851203" y="2768695"/>
                  <a:pt x="8806999" y="2838240"/>
                  <a:pt x="8823652" y="3063235"/>
                </a:cubicBezTo>
                <a:cubicBezTo>
                  <a:pt x="8840305" y="3288230"/>
                  <a:pt x="8797016" y="3430862"/>
                  <a:pt x="8823652" y="3561901"/>
                </a:cubicBezTo>
                <a:cubicBezTo>
                  <a:pt x="8850288" y="3692940"/>
                  <a:pt x="8796778" y="3956976"/>
                  <a:pt x="8823652" y="4203043"/>
                </a:cubicBezTo>
                <a:cubicBezTo>
                  <a:pt x="8850526" y="4449110"/>
                  <a:pt x="8784146" y="4517937"/>
                  <a:pt x="8823652" y="4749201"/>
                </a:cubicBezTo>
                <a:cubicBezTo>
                  <a:pt x="8682213" y="4772671"/>
                  <a:pt x="8527507" y="4711629"/>
                  <a:pt x="8411882" y="4749201"/>
                </a:cubicBezTo>
                <a:cubicBezTo>
                  <a:pt x="8296257" y="4786773"/>
                  <a:pt x="8165444" y="4739860"/>
                  <a:pt x="8088348" y="4749201"/>
                </a:cubicBezTo>
                <a:cubicBezTo>
                  <a:pt x="8011252" y="4758542"/>
                  <a:pt x="7864437" y="4730847"/>
                  <a:pt x="7764814" y="4749201"/>
                </a:cubicBezTo>
                <a:cubicBezTo>
                  <a:pt x="7665191" y="4767555"/>
                  <a:pt x="7424553" y="4714451"/>
                  <a:pt x="7176570" y="4749201"/>
                </a:cubicBezTo>
                <a:cubicBezTo>
                  <a:pt x="6928587" y="4783951"/>
                  <a:pt x="6874505" y="4715836"/>
                  <a:pt x="6764800" y="4749201"/>
                </a:cubicBezTo>
                <a:cubicBezTo>
                  <a:pt x="6655095" y="4782566"/>
                  <a:pt x="6333646" y="4700810"/>
                  <a:pt x="6088320" y="4749201"/>
                </a:cubicBezTo>
                <a:cubicBezTo>
                  <a:pt x="5842994" y="4797592"/>
                  <a:pt x="5867521" y="4726577"/>
                  <a:pt x="5676549" y="4749201"/>
                </a:cubicBezTo>
                <a:cubicBezTo>
                  <a:pt x="5485577" y="4771825"/>
                  <a:pt x="5311851" y="4722349"/>
                  <a:pt x="5000069" y="4749201"/>
                </a:cubicBezTo>
                <a:cubicBezTo>
                  <a:pt x="4688287" y="4776053"/>
                  <a:pt x="4837345" y="4714257"/>
                  <a:pt x="4676536" y="4749201"/>
                </a:cubicBezTo>
                <a:cubicBezTo>
                  <a:pt x="4515727" y="4784145"/>
                  <a:pt x="4230540" y="4675114"/>
                  <a:pt x="4000056" y="4749201"/>
                </a:cubicBezTo>
                <a:cubicBezTo>
                  <a:pt x="3769572" y="4823288"/>
                  <a:pt x="3709028" y="4738117"/>
                  <a:pt x="3588285" y="4749201"/>
                </a:cubicBezTo>
                <a:cubicBezTo>
                  <a:pt x="3467542" y="4760285"/>
                  <a:pt x="3355690" y="4711193"/>
                  <a:pt x="3264751" y="4749201"/>
                </a:cubicBezTo>
                <a:cubicBezTo>
                  <a:pt x="3173812" y="4787209"/>
                  <a:pt x="2949877" y="4735375"/>
                  <a:pt x="2852981" y="4749201"/>
                </a:cubicBezTo>
                <a:cubicBezTo>
                  <a:pt x="2756085" y="4763027"/>
                  <a:pt x="2407320" y="4712421"/>
                  <a:pt x="2176501" y="4749201"/>
                </a:cubicBezTo>
                <a:cubicBezTo>
                  <a:pt x="1945682" y="4785981"/>
                  <a:pt x="1874701" y="4728449"/>
                  <a:pt x="1764730" y="4749201"/>
                </a:cubicBezTo>
                <a:cubicBezTo>
                  <a:pt x="1654759" y="4769953"/>
                  <a:pt x="1550078" y="4748315"/>
                  <a:pt x="1441196" y="4749201"/>
                </a:cubicBezTo>
                <a:cubicBezTo>
                  <a:pt x="1332314" y="4750087"/>
                  <a:pt x="1115434" y="4745457"/>
                  <a:pt x="1029426" y="4749201"/>
                </a:cubicBezTo>
                <a:cubicBezTo>
                  <a:pt x="943418" y="4752945"/>
                  <a:pt x="686349" y="4708250"/>
                  <a:pt x="529419" y="4749201"/>
                </a:cubicBezTo>
                <a:cubicBezTo>
                  <a:pt x="372489" y="4790152"/>
                  <a:pt x="223549" y="4705792"/>
                  <a:pt x="0" y="4749201"/>
                </a:cubicBezTo>
                <a:cubicBezTo>
                  <a:pt x="-23385" y="4513637"/>
                  <a:pt x="42750" y="4448269"/>
                  <a:pt x="0" y="4250535"/>
                </a:cubicBezTo>
                <a:cubicBezTo>
                  <a:pt x="-42750" y="4052801"/>
                  <a:pt x="5863" y="3915719"/>
                  <a:pt x="0" y="3751869"/>
                </a:cubicBezTo>
                <a:cubicBezTo>
                  <a:pt x="-5863" y="3588019"/>
                  <a:pt x="432" y="3326591"/>
                  <a:pt x="0" y="3158219"/>
                </a:cubicBezTo>
                <a:cubicBezTo>
                  <a:pt x="-432" y="2989847"/>
                  <a:pt x="1029" y="2838212"/>
                  <a:pt x="0" y="2564569"/>
                </a:cubicBezTo>
                <a:cubicBezTo>
                  <a:pt x="-1029" y="2290926"/>
                  <a:pt x="8740" y="2162234"/>
                  <a:pt x="0" y="1970918"/>
                </a:cubicBezTo>
                <a:cubicBezTo>
                  <a:pt x="-8740" y="1779602"/>
                  <a:pt x="28868" y="1513311"/>
                  <a:pt x="0" y="1377268"/>
                </a:cubicBezTo>
                <a:cubicBezTo>
                  <a:pt x="-28868" y="1241225"/>
                  <a:pt x="33122" y="1003758"/>
                  <a:pt x="0" y="831110"/>
                </a:cubicBezTo>
                <a:cubicBezTo>
                  <a:pt x="-33122" y="658462"/>
                  <a:pt x="40747" y="230970"/>
                  <a:pt x="0" y="0"/>
                </a:cubicBezTo>
                <a:close/>
              </a:path>
            </a:pathLst>
          </a:custGeom>
          <a:ln w="44450">
            <a:solidFill>
              <a:srgbClr val="7030A0"/>
            </a:solidFill>
            <a:prstDash val="sysDash"/>
            <a:extLst>
              <a:ext uri="{C807C97D-BFC1-408E-A445-0C87EB9F89A2}">
                <ask:lineSketchStyleProps xmlns:ask="http://schemas.microsoft.com/office/drawing/2018/sketchyshapes" sd="1219033472">
                  <a:prstGeom prst="rect">
                    <a:avLst/>
                  </a:prstGeom>
                  <ask:type>
                    <ask:lineSketchScribble/>
                  </ask:type>
                </ask:lineSketchStyleProps>
              </a:ext>
            </a:extLst>
          </a:ln>
        </p:spPr>
      </p:pic>
      <p:pic>
        <p:nvPicPr>
          <p:cNvPr id="9" name="Picture 8">
            <a:extLst>
              <a:ext uri="{FF2B5EF4-FFF2-40B4-BE49-F238E27FC236}">
                <a16:creationId xmlns:a16="http://schemas.microsoft.com/office/drawing/2014/main" id="{883CECF8-92AA-462B-A609-BBC5C947018E}"/>
              </a:ext>
            </a:extLst>
          </p:cNvPr>
          <p:cNvPicPr>
            <a:picLocks noChangeAspect="1"/>
          </p:cNvPicPr>
          <p:nvPr/>
        </p:nvPicPr>
        <p:blipFill>
          <a:blip r:embed="rId7"/>
          <a:stretch>
            <a:fillRect/>
          </a:stretch>
        </p:blipFill>
        <p:spPr>
          <a:xfrm>
            <a:off x="12696056" y="9057032"/>
            <a:ext cx="8651201" cy="4173137"/>
          </a:xfrm>
          <a:custGeom>
            <a:avLst/>
            <a:gdLst>
              <a:gd name="connsiteX0" fmla="*/ 0 w 8651201"/>
              <a:gd name="connsiteY0" fmla="*/ 0 h 4173137"/>
              <a:gd name="connsiteX1" fmla="*/ 576747 w 8651201"/>
              <a:gd name="connsiteY1" fmla="*/ 0 h 4173137"/>
              <a:gd name="connsiteX2" fmla="*/ 893957 w 8651201"/>
              <a:gd name="connsiteY2" fmla="*/ 0 h 4173137"/>
              <a:gd name="connsiteX3" fmla="*/ 1643728 w 8651201"/>
              <a:gd name="connsiteY3" fmla="*/ 0 h 4173137"/>
              <a:gd name="connsiteX4" fmla="*/ 2393499 w 8651201"/>
              <a:gd name="connsiteY4" fmla="*/ 0 h 4173137"/>
              <a:gd name="connsiteX5" fmla="*/ 2883734 w 8651201"/>
              <a:gd name="connsiteY5" fmla="*/ 0 h 4173137"/>
              <a:gd name="connsiteX6" fmla="*/ 3460480 w 8651201"/>
              <a:gd name="connsiteY6" fmla="*/ 0 h 4173137"/>
              <a:gd name="connsiteX7" fmla="*/ 3777691 w 8651201"/>
              <a:gd name="connsiteY7" fmla="*/ 0 h 4173137"/>
              <a:gd name="connsiteX8" fmla="*/ 4527462 w 8651201"/>
              <a:gd name="connsiteY8" fmla="*/ 0 h 4173137"/>
              <a:gd name="connsiteX9" fmla="*/ 4931185 w 8651201"/>
              <a:gd name="connsiteY9" fmla="*/ 0 h 4173137"/>
              <a:gd name="connsiteX10" fmla="*/ 5421419 w 8651201"/>
              <a:gd name="connsiteY10" fmla="*/ 0 h 4173137"/>
              <a:gd name="connsiteX11" fmla="*/ 5738630 w 8651201"/>
              <a:gd name="connsiteY11" fmla="*/ 0 h 4173137"/>
              <a:gd name="connsiteX12" fmla="*/ 6401889 w 8651201"/>
              <a:gd name="connsiteY12" fmla="*/ 0 h 4173137"/>
              <a:gd name="connsiteX13" fmla="*/ 6805611 w 8651201"/>
              <a:gd name="connsiteY13" fmla="*/ 0 h 4173137"/>
              <a:gd name="connsiteX14" fmla="*/ 7382358 w 8651201"/>
              <a:gd name="connsiteY14" fmla="*/ 0 h 4173137"/>
              <a:gd name="connsiteX15" fmla="*/ 7872593 w 8651201"/>
              <a:gd name="connsiteY15" fmla="*/ 0 h 4173137"/>
              <a:gd name="connsiteX16" fmla="*/ 8651201 w 8651201"/>
              <a:gd name="connsiteY16" fmla="*/ 0 h 4173137"/>
              <a:gd name="connsiteX17" fmla="*/ 8651201 w 8651201"/>
              <a:gd name="connsiteY17" fmla="*/ 679625 h 4173137"/>
              <a:gd name="connsiteX18" fmla="*/ 8651201 w 8651201"/>
              <a:gd name="connsiteY18" fmla="*/ 1317519 h 4173137"/>
              <a:gd name="connsiteX19" fmla="*/ 8651201 w 8651201"/>
              <a:gd name="connsiteY19" fmla="*/ 1997144 h 4173137"/>
              <a:gd name="connsiteX20" fmla="*/ 8651201 w 8651201"/>
              <a:gd name="connsiteY20" fmla="*/ 2509844 h 4173137"/>
              <a:gd name="connsiteX21" fmla="*/ 8651201 w 8651201"/>
              <a:gd name="connsiteY21" fmla="*/ 2980812 h 4173137"/>
              <a:gd name="connsiteX22" fmla="*/ 8651201 w 8651201"/>
              <a:gd name="connsiteY22" fmla="*/ 3576975 h 4173137"/>
              <a:gd name="connsiteX23" fmla="*/ 8651201 w 8651201"/>
              <a:gd name="connsiteY23" fmla="*/ 4173137 h 4173137"/>
              <a:gd name="connsiteX24" fmla="*/ 8333990 w 8651201"/>
              <a:gd name="connsiteY24" fmla="*/ 4173137 h 4173137"/>
              <a:gd name="connsiteX25" fmla="*/ 7757244 w 8651201"/>
              <a:gd name="connsiteY25" fmla="*/ 4173137 h 4173137"/>
              <a:gd name="connsiteX26" fmla="*/ 7353521 w 8651201"/>
              <a:gd name="connsiteY26" fmla="*/ 4173137 h 4173137"/>
              <a:gd name="connsiteX27" fmla="*/ 6603750 w 8651201"/>
              <a:gd name="connsiteY27" fmla="*/ 4173137 h 4173137"/>
              <a:gd name="connsiteX28" fmla="*/ 5853979 w 8651201"/>
              <a:gd name="connsiteY28" fmla="*/ 4173137 h 4173137"/>
              <a:gd name="connsiteX29" fmla="*/ 5450257 w 8651201"/>
              <a:gd name="connsiteY29" fmla="*/ 4173137 h 4173137"/>
              <a:gd name="connsiteX30" fmla="*/ 4700486 w 8651201"/>
              <a:gd name="connsiteY30" fmla="*/ 4173137 h 4173137"/>
              <a:gd name="connsiteX31" fmla="*/ 4123739 w 8651201"/>
              <a:gd name="connsiteY31" fmla="*/ 4173137 h 4173137"/>
              <a:gd name="connsiteX32" fmla="*/ 3460480 w 8651201"/>
              <a:gd name="connsiteY32" fmla="*/ 4173137 h 4173137"/>
              <a:gd name="connsiteX33" fmla="*/ 3056758 w 8651201"/>
              <a:gd name="connsiteY33" fmla="*/ 4173137 h 4173137"/>
              <a:gd name="connsiteX34" fmla="*/ 2393499 w 8651201"/>
              <a:gd name="connsiteY34" fmla="*/ 4173137 h 4173137"/>
              <a:gd name="connsiteX35" fmla="*/ 2076288 w 8651201"/>
              <a:gd name="connsiteY35" fmla="*/ 4173137 h 4173137"/>
              <a:gd name="connsiteX36" fmla="*/ 1499542 w 8651201"/>
              <a:gd name="connsiteY36" fmla="*/ 4173137 h 4173137"/>
              <a:gd name="connsiteX37" fmla="*/ 1182331 w 8651201"/>
              <a:gd name="connsiteY37" fmla="*/ 4173137 h 4173137"/>
              <a:gd name="connsiteX38" fmla="*/ 692096 w 8651201"/>
              <a:gd name="connsiteY38" fmla="*/ 4173137 h 4173137"/>
              <a:gd name="connsiteX39" fmla="*/ 0 w 8651201"/>
              <a:gd name="connsiteY39" fmla="*/ 4173137 h 4173137"/>
              <a:gd name="connsiteX40" fmla="*/ 0 w 8651201"/>
              <a:gd name="connsiteY40" fmla="*/ 3618706 h 4173137"/>
              <a:gd name="connsiteX41" fmla="*/ 0 w 8651201"/>
              <a:gd name="connsiteY41" fmla="*/ 2939081 h 4173137"/>
              <a:gd name="connsiteX42" fmla="*/ 0 w 8651201"/>
              <a:gd name="connsiteY42" fmla="*/ 2426381 h 4173137"/>
              <a:gd name="connsiteX43" fmla="*/ 0 w 8651201"/>
              <a:gd name="connsiteY43" fmla="*/ 1830219 h 4173137"/>
              <a:gd name="connsiteX44" fmla="*/ 0 w 8651201"/>
              <a:gd name="connsiteY44" fmla="*/ 1317519 h 4173137"/>
              <a:gd name="connsiteX45" fmla="*/ 0 w 8651201"/>
              <a:gd name="connsiteY45" fmla="*/ 846551 h 4173137"/>
              <a:gd name="connsiteX46" fmla="*/ 0 w 8651201"/>
              <a:gd name="connsiteY46" fmla="*/ 0 h 417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651201" h="4173137" fill="none" extrusionOk="0">
                <a:moveTo>
                  <a:pt x="0" y="0"/>
                </a:moveTo>
                <a:cubicBezTo>
                  <a:pt x="209886" y="-9962"/>
                  <a:pt x="323530" y="44075"/>
                  <a:pt x="576747" y="0"/>
                </a:cubicBezTo>
                <a:cubicBezTo>
                  <a:pt x="829964" y="-44075"/>
                  <a:pt x="801797" y="34425"/>
                  <a:pt x="893957" y="0"/>
                </a:cubicBezTo>
                <a:cubicBezTo>
                  <a:pt x="986117" y="-34425"/>
                  <a:pt x="1307622" y="51691"/>
                  <a:pt x="1643728" y="0"/>
                </a:cubicBezTo>
                <a:cubicBezTo>
                  <a:pt x="1979834" y="-51691"/>
                  <a:pt x="2119990" y="37017"/>
                  <a:pt x="2393499" y="0"/>
                </a:cubicBezTo>
                <a:cubicBezTo>
                  <a:pt x="2667008" y="-37017"/>
                  <a:pt x="2718159" y="7148"/>
                  <a:pt x="2883734" y="0"/>
                </a:cubicBezTo>
                <a:cubicBezTo>
                  <a:pt x="3049310" y="-7148"/>
                  <a:pt x="3344329" y="23761"/>
                  <a:pt x="3460480" y="0"/>
                </a:cubicBezTo>
                <a:cubicBezTo>
                  <a:pt x="3576631" y="-23761"/>
                  <a:pt x="3654156" y="14544"/>
                  <a:pt x="3777691" y="0"/>
                </a:cubicBezTo>
                <a:cubicBezTo>
                  <a:pt x="3901226" y="-14544"/>
                  <a:pt x="4288625" y="85574"/>
                  <a:pt x="4527462" y="0"/>
                </a:cubicBezTo>
                <a:cubicBezTo>
                  <a:pt x="4766299" y="-85574"/>
                  <a:pt x="4796341" y="13514"/>
                  <a:pt x="4931185" y="0"/>
                </a:cubicBezTo>
                <a:cubicBezTo>
                  <a:pt x="5066029" y="-13514"/>
                  <a:pt x="5220628" y="26285"/>
                  <a:pt x="5421419" y="0"/>
                </a:cubicBezTo>
                <a:cubicBezTo>
                  <a:pt x="5622210" y="-26285"/>
                  <a:pt x="5666899" y="3527"/>
                  <a:pt x="5738630" y="0"/>
                </a:cubicBezTo>
                <a:cubicBezTo>
                  <a:pt x="5810361" y="-3527"/>
                  <a:pt x="6178955" y="18642"/>
                  <a:pt x="6401889" y="0"/>
                </a:cubicBezTo>
                <a:cubicBezTo>
                  <a:pt x="6624823" y="-18642"/>
                  <a:pt x="6723555" y="17375"/>
                  <a:pt x="6805611" y="0"/>
                </a:cubicBezTo>
                <a:cubicBezTo>
                  <a:pt x="6887667" y="-17375"/>
                  <a:pt x="7249841" y="9224"/>
                  <a:pt x="7382358" y="0"/>
                </a:cubicBezTo>
                <a:cubicBezTo>
                  <a:pt x="7514875" y="-9224"/>
                  <a:pt x="7679563" y="40339"/>
                  <a:pt x="7872593" y="0"/>
                </a:cubicBezTo>
                <a:cubicBezTo>
                  <a:pt x="8065624" y="-40339"/>
                  <a:pt x="8443384" y="19734"/>
                  <a:pt x="8651201" y="0"/>
                </a:cubicBezTo>
                <a:cubicBezTo>
                  <a:pt x="8710554" y="208492"/>
                  <a:pt x="8597477" y="444990"/>
                  <a:pt x="8651201" y="679625"/>
                </a:cubicBezTo>
                <a:cubicBezTo>
                  <a:pt x="8704925" y="914261"/>
                  <a:pt x="8647158" y="1125854"/>
                  <a:pt x="8651201" y="1317519"/>
                </a:cubicBezTo>
                <a:cubicBezTo>
                  <a:pt x="8655244" y="1509184"/>
                  <a:pt x="8603590" y="1829312"/>
                  <a:pt x="8651201" y="1997144"/>
                </a:cubicBezTo>
                <a:cubicBezTo>
                  <a:pt x="8698812" y="2164976"/>
                  <a:pt x="8630315" y="2341981"/>
                  <a:pt x="8651201" y="2509844"/>
                </a:cubicBezTo>
                <a:cubicBezTo>
                  <a:pt x="8672087" y="2677707"/>
                  <a:pt x="8633121" y="2790873"/>
                  <a:pt x="8651201" y="2980812"/>
                </a:cubicBezTo>
                <a:cubicBezTo>
                  <a:pt x="8669281" y="3170751"/>
                  <a:pt x="8606220" y="3372476"/>
                  <a:pt x="8651201" y="3576975"/>
                </a:cubicBezTo>
                <a:cubicBezTo>
                  <a:pt x="8696182" y="3781474"/>
                  <a:pt x="8640050" y="3984916"/>
                  <a:pt x="8651201" y="4173137"/>
                </a:cubicBezTo>
                <a:cubicBezTo>
                  <a:pt x="8570887" y="4196418"/>
                  <a:pt x="8453744" y="4160875"/>
                  <a:pt x="8333990" y="4173137"/>
                </a:cubicBezTo>
                <a:cubicBezTo>
                  <a:pt x="8214236" y="4185399"/>
                  <a:pt x="7901703" y="4163309"/>
                  <a:pt x="7757244" y="4173137"/>
                </a:cubicBezTo>
                <a:cubicBezTo>
                  <a:pt x="7612785" y="4182965"/>
                  <a:pt x="7468203" y="4170707"/>
                  <a:pt x="7353521" y="4173137"/>
                </a:cubicBezTo>
                <a:cubicBezTo>
                  <a:pt x="7238839" y="4175567"/>
                  <a:pt x="6970430" y="4098166"/>
                  <a:pt x="6603750" y="4173137"/>
                </a:cubicBezTo>
                <a:cubicBezTo>
                  <a:pt x="6237070" y="4248108"/>
                  <a:pt x="6145467" y="4161897"/>
                  <a:pt x="5853979" y="4173137"/>
                </a:cubicBezTo>
                <a:cubicBezTo>
                  <a:pt x="5562491" y="4184377"/>
                  <a:pt x="5639480" y="4148909"/>
                  <a:pt x="5450257" y="4173137"/>
                </a:cubicBezTo>
                <a:cubicBezTo>
                  <a:pt x="5261034" y="4197365"/>
                  <a:pt x="4936334" y="4160797"/>
                  <a:pt x="4700486" y="4173137"/>
                </a:cubicBezTo>
                <a:cubicBezTo>
                  <a:pt x="4464638" y="4185477"/>
                  <a:pt x="4286463" y="4133162"/>
                  <a:pt x="4123739" y="4173137"/>
                </a:cubicBezTo>
                <a:cubicBezTo>
                  <a:pt x="3961015" y="4213112"/>
                  <a:pt x="3690626" y="4121863"/>
                  <a:pt x="3460480" y="4173137"/>
                </a:cubicBezTo>
                <a:cubicBezTo>
                  <a:pt x="3230334" y="4224411"/>
                  <a:pt x="3192277" y="4168953"/>
                  <a:pt x="3056758" y="4173137"/>
                </a:cubicBezTo>
                <a:cubicBezTo>
                  <a:pt x="2921239" y="4177321"/>
                  <a:pt x="2673976" y="4095524"/>
                  <a:pt x="2393499" y="4173137"/>
                </a:cubicBezTo>
                <a:cubicBezTo>
                  <a:pt x="2113022" y="4250750"/>
                  <a:pt x="2214601" y="4172296"/>
                  <a:pt x="2076288" y="4173137"/>
                </a:cubicBezTo>
                <a:cubicBezTo>
                  <a:pt x="1937975" y="4173978"/>
                  <a:pt x="1725170" y="4128468"/>
                  <a:pt x="1499542" y="4173137"/>
                </a:cubicBezTo>
                <a:cubicBezTo>
                  <a:pt x="1273914" y="4217806"/>
                  <a:pt x="1286489" y="4153307"/>
                  <a:pt x="1182331" y="4173137"/>
                </a:cubicBezTo>
                <a:cubicBezTo>
                  <a:pt x="1078173" y="4192967"/>
                  <a:pt x="905167" y="4125991"/>
                  <a:pt x="692096" y="4173137"/>
                </a:cubicBezTo>
                <a:cubicBezTo>
                  <a:pt x="479025" y="4220283"/>
                  <a:pt x="157778" y="4156630"/>
                  <a:pt x="0" y="4173137"/>
                </a:cubicBezTo>
                <a:cubicBezTo>
                  <a:pt x="-16531" y="4051850"/>
                  <a:pt x="39337" y="3839514"/>
                  <a:pt x="0" y="3618706"/>
                </a:cubicBezTo>
                <a:cubicBezTo>
                  <a:pt x="-39337" y="3397898"/>
                  <a:pt x="15451" y="3261592"/>
                  <a:pt x="0" y="2939081"/>
                </a:cubicBezTo>
                <a:cubicBezTo>
                  <a:pt x="-15451" y="2616571"/>
                  <a:pt x="27513" y="2557931"/>
                  <a:pt x="0" y="2426381"/>
                </a:cubicBezTo>
                <a:cubicBezTo>
                  <a:pt x="-27513" y="2294831"/>
                  <a:pt x="35619" y="1987837"/>
                  <a:pt x="0" y="1830219"/>
                </a:cubicBezTo>
                <a:cubicBezTo>
                  <a:pt x="-35619" y="1672601"/>
                  <a:pt x="6484" y="1433843"/>
                  <a:pt x="0" y="1317519"/>
                </a:cubicBezTo>
                <a:cubicBezTo>
                  <a:pt x="-6484" y="1201195"/>
                  <a:pt x="19190" y="943071"/>
                  <a:pt x="0" y="846551"/>
                </a:cubicBezTo>
                <a:cubicBezTo>
                  <a:pt x="-19190" y="750031"/>
                  <a:pt x="29147" y="201372"/>
                  <a:pt x="0" y="0"/>
                </a:cubicBezTo>
                <a:close/>
              </a:path>
              <a:path w="8651201" h="4173137" stroke="0" extrusionOk="0">
                <a:moveTo>
                  <a:pt x="0" y="0"/>
                </a:moveTo>
                <a:cubicBezTo>
                  <a:pt x="275772" y="-33550"/>
                  <a:pt x="449331" y="48153"/>
                  <a:pt x="749771" y="0"/>
                </a:cubicBezTo>
                <a:cubicBezTo>
                  <a:pt x="1050211" y="-48153"/>
                  <a:pt x="1188744" y="61365"/>
                  <a:pt x="1326517" y="0"/>
                </a:cubicBezTo>
                <a:cubicBezTo>
                  <a:pt x="1464290" y="-61365"/>
                  <a:pt x="1731749" y="39707"/>
                  <a:pt x="1903264" y="0"/>
                </a:cubicBezTo>
                <a:cubicBezTo>
                  <a:pt x="2074779" y="-39707"/>
                  <a:pt x="2193379" y="9691"/>
                  <a:pt x="2306987" y="0"/>
                </a:cubicBezTo>
                <a:cubicBezTo>
                  <a:pt x="2420595" y="-9691"/>
                  <a:pt x="2903296" y="49129"/>
                  <a:pt x="3056758" y="0"/>
                </a:cubicBezTo>
                <a:cubicBezTo>
                  <a:pt x="3210220" y="-49129"/>
                  <a:pt x="3229246" y="19458"/>
                  <a:pt x="3373968" y="0"/>
                </a:cubicBezTo>
                <a:cubicBezTo>
                  <a:pt x="3518690" y="-19458"/>
                  <a:pt x="3879640" y="78068"/>
                  <a:pt x="4037227" y="0"/>
                </a:cubicBezTo>
                <a:cubicBezTo>
                  <a:pt x="4194814" y="-78068"/>
                  <a:pt x="4311559" y="30347"/>
                  <a:pt x="4527462" y="0"/>
                </a:cubicBezTo>
                <a:cubicBezTo>
                  <a:pt x="4743366" y="-30347"/>
                  <a:pt x="4974397" y="86045"/>
                  <a:pt x="5277233" y="0"/>
                </a:cubicBezTo>
                <a:cubicBezTo>
                  <a:pt x="5580069" y="-86045"/>
                  <a:pt x="5661889" y="82370"/>
                  <a:pt x="6027003" y="0"/>
                </a:cubicBezTo>
                <a:cubicBezTo>
                  <a:pt x="6392117" y="-82370"/>
                  <a:pt x="6424268" y="79448"/>
                  <a:pt x="6690262" y="0"/>
                </a:cubicBezTo>
                <a:cubicBezTo>
                  <a:pt x="6956256" y="-79448"/>
                  <a:pt x="6857488" y="2106"/>
                  <a:pt x="7007473" y="0"/>
                </a:cubicBezTo>
                <a:cubicBezTo>
                  <a:pt x="7157458" y="-2106"/>
                  <a:pt x="7353337" y="6321"/>
                  <a:pt x="7670732" y="0"/>
                </a:cubicBezTo>
                <a:cubicBezTo>
                  <a:pt x="7988127" y="-6321"/>
                  <a:pt x="7941254" y="9693"/>
                  <a:pt x="8074454" y="0"/>
                </a:cubicBezTo>
                <a:cubicBezTo>
                  <a:pt x="8207654" y="-9693"/>
                  <a:pt x="8503698" y="24573"/>
                  <a:pt x="8651201" y="0"/>
                </a:cubicBezTo>
                <a:cubicBezTo>
                  <a:pt x="8698332" y="273482"/>
                  <a:pt x="8633644" y="302157"/>
                  <a:pt x="8651201" y="596162"/>
                </a:cubicBezTo>
                <a:cubicBezTo>
                  <a:pt x="8668758" y="890167"/>
                  <a:pt x="8600031" y="1059567"/>
                  <a:pt x="8651201" y="1192325"/>
                </a:cubicBezTo>
                <a:cubicBezTo>
                  <a:pt x="8702371" y="1325083"/>
                  <a:pt x="8590643" y="1564755"/>
                  <a:pt x="8651201" y="1830219"/>
                </a:cubicBezTo>
                <a:cubicBezTo>
                  <a:pt x="8711759" y="2095683"/>
                  <a:pt x="8626218" y="2220881"/>
                  <a:pt x="8651201" y="2509844"/>
                </a:cubicBezTo>
                <a:cubicBezTo>
                  <a:pt x="8676184" y="2798807"/>
                  <a:pt x="8637807" y="2853922"/>
                  <a:pt x="8651201" y="3064275"/>
                </a:cubicBezTo>
                <a:cubicBezTo>
                  <a:pt x="8664595" y="3274628"/>
                  <a:pt x="8646817" y="3340654"/>
                  <a:pt x="8651201" y="3535243"/>
                </a:cubicBezTo>
                <a:cubicBezTo>
                  <a:pt x="8655585" y="3729832"/>
                  <a:pt x="8620627" y="4016543"/>
                  <a:pt x="8651201" y="4173137"/>
                </a:cubicBezTo>
                <a:cubicBezTo>
                  <a:pt x="8448047" y="4177845"/>
                  <a:pt x="8118109" y="4156945"/>
                  <a:pt x="7901430" y="4173137"/>
                </a:cubicBezTo>
                <a:cubicBezTo>
                  <a:pt x="7684751" y="4189329"/>
                  <a:pt x="7544946" y="4131954"/>
                  <a:pt x="7238172" y="4173137"/>
                </a:cubicBezTo>
                <a:cubicBezTo>
                  <a:pt x="6931398" y="4214320"/>
                  <a:pt x="7072977" y="4160549"/>
                  <a:pt x="6920961" y="4173137"/>
                </a:cubicBezTo>
                <a:cubicBezTo>
                  <a:pt x="6768945" y="4185725"/>
                  <a:pt x="6520170" y="4131519"/>
                  <a:pt x="6344214" y="4173137"/>
                </a:cubicBezTo>
                <a:cubicBezTo>
                  <a:pt x="6168258" y="4214755"/>
                  <a:pt x="6006523" y="4096061"/>
                  <a:pt x="5680955" y="4173137"/>
                </a:cubicBezTo>
                <a:cubicBezTo>
                  <a:pt x="5355387" y="4250213"/>
                  <a:pt x="5249474" y="4148206"/>
                  <a:pt x="5104209" y="4173137"/>
                </a:cubicBezTo>
                <a:cubicBezTo>
                  <a:pt x="4958944" y="4198068"/>
                  <a:pt x="4794862" y="4160075"/>
                  <a:pt x="4700486" y="4173137"/>
                </a:cubicBezTo>
                <a:cubicBezTo>
                  <a:pt x="4606110" y="4186199"/>
                  <a:pt x="4309022" y="4163186"/>
                  <a:pt x="4210251" y="4173137"/>
                </a:cubicBezTo>
                <a:cubicBezTo>
                  <a:pt x="4111481" y="4183088"/>
                  <a:pt x="3870350" y="4168827"/>
                  <a:pt x="3546992" y="4173137"/>
                </a:cubicBezTo>
                <a:cubicBezTo>
                  <a:pt x="3223634" y="4177447"/>
                  <a:pt x="3194165" y="4137199"/>
                  <a:pt x="3056758" y="4173137"/>
                </a:cubicBezTo>
                <a:cubicBezTo>
                  <a:pt x="2919351" y="4209075"/>
                  <a:pt x="2542483" y="4104135"/>
                  <a:pt x="2393499" y="4173137"/>
                </a:cubicBezTo>
                <a:cubicBezTo>
                  <a:pt x="2244515" y="4242139"/>
                  <a:pt x="2161083" y="4166173"/>
                  <a:pt x="1989776" y="4173137"/>
                </a:cubicBezTo>
                <a:cubicBezTo>
                  <a:pt x="1818469" y="4180101"/>
                  <a:pt x="1602325" y="4133049"/>
                  <a:pt x="1413029" y="4173137"/>
                </a:cubicBezTo>
                <a:cubicBezTo>
                  <a:pt x="1223733" y="4213225"/>
                  <a:pt x="1163228" y="4135098"/>
                  <a:pt x="1095819" y="4173137"/>
                </a:cubicBezTo>
                <a:cubicBezTo>
                  <a:pt x="1028410" y="4211176"/>
                  <a:pt x="448963" y="4049588"/>
                  <a:pt x="0" y="4173137"/>
                </a:cubicBezTo>
                <a:cubicBezTo>
                  <a:pt x="-47747" y="4029779"/>
                  <a:pt x="53762" y="3771804"/>
                  <a:pt x="0" y="3535243"/>
                </a:cubicBezTo>
                <a:cubicBezTo>
                  <a:pt x="-53762" y="3298682"/>
                  <a:pt x="1318" y="3223301"/>
                  <a:pt x="0" y="3022544"/>
                </a:cubicBezTo>
                <a:cubicBezTo>
                  <a:pt x="-1318" y="2821787"/>
                  <a:pt x="53913" y="2582263"/>
                  <a:pt x="0" y="2426381"/>
                </a:cubicBezTo>
                <a:cubicBezTo>
                  <a:pt x="-53913" y="2270499"/>
                  <a:pt x="62916" y="2086680"/>
                  <a:pt x="0" y="1871950"/>
                </a:cubicBezTo>
                <a:cubicBezTo>
                  <a:pt x="-62916" y="1657220"/>
                  <a:pt x="8378" y="1627651"/>
                  <a:pt x="0" y="1400982"/>
                </a:cubicBezTo>
                <a:cubicBezTo>
                  <a:pt x="-8378" y="1174313"/>
                  <a:pt x="18760" y="1032840"/>
                  <a:pt x="0" y="930013"/>
                </a:cubicBezTo>
                <a:cubicBezTo>
                  <a:pt x="-18760" y="827186"/>
                  <a:pt x="24888" y="337079"/>
                  <a:pt x="0" y="0"/>
                </a:cubicBezTo>
                <a:close/>
              </a:path>
            </a:pathLst>
          </a:custGeom>
          <a:ln w="57150">
            <a:solidFill>
              <a:srgbClr val="7030A0"/>
            </a:solidFill>
            <a:prstDash val="sysDash"/>
            <a:extLst>
              <a:ext uri="{C807C97D-BFC1-408E-A445-0C87EB9F89A2}">
                <ask:lineSketchStyleProps xmlns:ask="http://schemas.microsoft.com/office/drawing/2018/sketchyshapes" sd="3279963431">
                  <a:prstGeom prst="rect">
                    <a:avLst/>
                  </a:prstGeom>
                  <ask:type>
                    <ask:lineSketchScribble/>
                  </ask:type>
                </ask:lineSketchStyleProps>
              </a:ext>
            </a:extLst>
          </a:ln>
        </p:spPr>
      </p:pic>
      <p:pic>
        <p:nvPicPr>
          <p:cNvPr id="13" name="Picture 12">
            <a:extLst>
              <a:ext uri="{FF2B5EF4-FFF2-40B4-BE49-F238E27FC236}">
                <a16:creationId xmlns:a16="http://schemas.microsoft.com/office/drawing/2014/main" id="{099E3188-EEE2-4A6E-A1D3-612F9A41B5B9}"/>
              </a:ext>
            </a:extLst>
          </p:cNvPr>
          <p:cNvPicPr>
            <a:picLocks noChangeAspect="1"/>
          </p:cNvPicPr>
          <p:nvPr/>
        </p:nvPicPr>
        <p:blipFill>
          <a:blip r:embed="rId8"/>
          <a:stretch>
            <a:fillRect/>
          </a:stretch>
        </p:blipFill>
        <p:spPr>
          <a:xfrm>
            <a:off x="15216336" y="2312640"/>
            <a:ext cx="8651202" cy="4514667"/>
          </a:xfrm>
          <a:prstGeom prst="rect">
            <a:avLst/>
          </a:prstGeom>
        </p:spPr>
      </p:pic>
      <p:sp>
        <p:nvSpPr>
          <p:cNvPr id="2" name="Arrow: Down 1">
            <a:extLst>
              <a:ext uri="{FF2B5EF4-FFF2-40B4-BE49-F238E27FC236}">
                <a16:creationId xmlns:a16="http://schemas.microsoft.com/office/drawing/2014/main" id="{896C0201-598A-4252-9768-8070D0411B04}"/>
              </a:ext>
            </a:extLst>
          </p:cNvPr>
          <p:cNvSpPr/>
          <p:nvPr/>
        </p:nvSpPr>
        <p:spPr>
          <a:xfrm>
            <a:off x="4905052" y="7938120"/>
            <a:ext cx="864096" cy="1551300"/>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Arrow: Down 11">
            <a:extLst>
              <a:ext uri="{FF2B5EF4-FFF2-40B4-BE49-F238E27FC236}">
                <a16:creationId xmlns:a16="http://schemas.microsoft.com/office/drawing/2014/main" id="{1CCEF9EE-F2AE-424E-95D8-FEF270014B51}"/>
              </a:ext>
            </a:extLst>
          </p:cNvPr>
          <p:cNvSpPr/>
          <p:nvPr/>
        </p:nvSpPr>
        <p:spPr>
          <a:xfrm rot="16200000">
            <a:off x="10445595" y="10853983"/>
            <a:ext cx="864096" cy="1551300"/>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 name="Arrow: Down 13">
            <a:extLst>
              <a:ext uri="{FF2B5EF4-FFF2-40B4-BE49-F238E27FC236}">
                <a16:creationId xmlns:a16="http://schemas.microsoft.com/office/drawing/2014/main" id="{123E32DC-477E-4D91-BFC3-DAA0F074539E}"/>
              </a:ext>
            </a:extLst>
          </p:cNvPr>
          <p:cNvSpPr/>
          <p:nvPr/>
        </p:nvSpPr>
        <p:spPr>
          <a:xfrm rot="10800000">
            <a:off x="18312680" y="7066035"/>
            <a:ext cx="864096" cy="1551300"/>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 name="TextBox 2">
            <a:extLst>
              <a:ext uri="{FF2B5EF4-FFF2-40B4-BE49-F238E27FC236}">
                <a16:creationId xmlns:a16="http://schemas.microsoft.com/office/drawing/2014/main" id="{F31AEDA6-0F40-45E9-B565-54B80B7FCC8D}"/>
              </a:ext>
            </a:extLst>
          </p:cNvPr>
          <p:cNvSpPr txBox="1"/>
          <p:nvPr/>
        </p:nvSpPr>
        <p:spPr>
          <a:xfrm>
            <a:off x="635988" y="1899152"/>
            <a:ext cx="14380909" cy="2872581"/>
          </a:xfrm>
          <a:prstGeom prst="rect">
            <a:avLst/>
          </a:prstGeom>
          <a:solidFill>
            <a:schemeClr val="accent1">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质谱成像原始数据本质上是一个高维度的单细胞数据。通过数据降维工作，可以将高维度上很难观察到的特征在低维度空间上显现出来。</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对于单细胞数据而言，一般原始数据降维至低维度之后，具有相似特征（来自于相同类型的组织区域）的数据点的低维度坐标点会比较相似，即这些相似代谢特征的空间数据点在低维度上聚类会处于同一个聚类簇中。根据这个特征可以进行空间代谢数据之中的生物组织自动化空间分型工作。</a:t>
            </a:r>
          </a:p>
        </p:txBody>
      </p:sp>
    </p:spTree>
    <p:extLst>
      <p:ext uri="{BB962C8B-B14F-4D97-AF65-F5344CB8AC3E}">
        <p14:creationId xmlns:p14="http://schemas.microsoft.com/office/powerpoint/2010/main" val="203478564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99E3188-EEE2-4A6E-A1D3-612F9A41B5B9}"/>
              </a:ext>
            </a:extLst>
          </p:cNvPr>
          <p:cNvPicPr>
            <a:picLocks noChangeAspect="1"/>
          </p:cNvPicPr>
          <p:nvPr/>
        </p:nvPicPr>
        <p:blipFill>
          <a:blip r:embed="rId3"/>
          <a:stretch>
            <a:fillRect/>
          </a:stretch>
        </p:blipFill>
        <p:spPr>
          <a:xfrm>
            <a:off x="16296456" y="8442176"/>
            <a:ext cx="8352928" cy="4359012"/>
          </a:xfrm>
          <a:prstGeom prst="rect">
            <a:avLst/>
          </a:prstGeom>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sp>
        <p:nvSpPr>
          <p:cNvPr id="11" name="内容标题（55点75w）"/>
          <p:cNvSpPr txBox="1"/>
          <p:nvPr/>
        </p:nvSpPr>
        <p:spPr>
          <a:xfrm>
            <a:off x="598712" y="708154"/>
            <a:ext cx="10007548"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重建生物组织空间分型</a:t>
            </a:r>
          </a:p>
        </p:txBody>
      </p:sp>
      <p:pic>
        <p:nvPicPr>
          <p:cNvPr id="15" name="Picture 14">
            <a:extLst>
              <a:ext uri="{FF2B5EF4-FFF2-40B4-BE49-F238E27FC236}">
                <a16:creationId xmlns:a16="http://schemas.microsoft.com/office/drawing/2014/main" id="{9EC48860-0966-43DC-832F-0E30437DCF89}"/>
              </a:ext>
            </a:extLst>
          </p:cNvPr>
          <p:cNvPicPr>
            <a:picLocks noChangeAspect="1"/>
          </p:cNvPicPr>
          <p:nvPr/>
        </p:nvPicPr>
        <p:blipFill>
          <a:blip r:embed="rId5"/>
          <a:stretch>
            <a:fillRect/>
          </a:stretch>
        </p:blipFill>
        <p:spPr>
          <a:xfrm>
            <a:off x="28992" y="2537520"/>
            <a:ext cx="16917825" cy="10852140"/>
          </a:xfrm>
          <a:prstGeom prst="rect">
            <a:avLst/>
          </a:prstGeom>
        </p:spPr>
      </p:pic>
      <p:sp>
        <p:nvSpPr>
          <p:cNvPr id="3" name="Rectangle 2">
            <a:extLst>
              <a:ext uri="{FF2B5EF4-FFF2-40B4-BE49-F238E27FC236}">
                <a16:creationId xmlns:a16="http://schemas.microsoft.com/office/drawing/2014/main" id="{DE21F584-5A5D-463B-B1E7-E6EF4FC324CD}"/>
              </a:ext>
            </a:extLst>
          </p:cNvPr>
          <p:cNvSpPr/>
          <p:nvPr/>
        </p:nvSpPr>
        <p:spPr>
          <a:xfrm>
            <a:off x="13776176" y="9378280"/>
            <a:ext cx="2664296" cy="3312368"/>
          </a:xfrm>
          <a:custGeom>
            <a:avLst/>
            <a:gdLst>
              <a:gd name="connsiteX0" fmla="*/ 0 w 2664296"/>
              <a:gd name="connsiteY0" fmla="*/ 0 h 3312368"/>
              <a:gd name="connsiteX1" fmla="*/ 506216 w 2664296"/>
              <a:gd name="connsiteY1" fmla="*/ 0 h 3312368"/>
              <a:gd name="connsiteX2" fmla="*/ 959147 w 2664296"/>
              <a:gd name="connsiteY2" fmla="*/ 0 h 3312368"/>
              <a:gd name="connsiteX3" fmla="*/ 1545292 w 2664296"/>
              <a:gd name="connsiteY3" fmla="*/ 0 h 3312368"/>
              <a:gd name="connsiteX4" fmla="*/ 2051508 w 2664296"/>
              <a:gd name="connsiteY4" fmla="*/ 0 h 3312368"/>
              <a:gd name="connsiteX5" fmla="*/ 2664296 w 2664296"/>
              <a:gd name="connsiteY5" fmla="*/ 0 h 3312368"/>
              <a:gd name="connsiteX6" fmla="*/ 2664296 w 2664296"/>
              <a:gd name="connsiteY6" fmla="*/ 618309 h 3312368"/>
              <a:gd name="connsiteX7" fmla="*/ 2664296 w 2664296"/>
              <a:gd name="connsiteY7" fmla="*/ 1170370 h 3312368"/>
              <a:gd name="connsiteX8" fmla="*/ 2664296 w 2664296"/>
              <a:gd name="connsiteY8" fmla="*/ 1722431 h 3312368"/>
              <a:gd name="connsiteX9" fmla="*/ 2664296 w 2664296"/>
              <a:gd name="connsiteY9" fmla="*/ 2208245 h 3312368"/>
              <a:gd name="connsiteX10" fmla="*/ 2664296 w 2664296"/>
              <a:gd name="connsiteY10" fmla="*/ 2694059 h 3312368"/>
              <a:gd name="connsiteX11" fmla="*/ 2664296 w 2664296"/>
              <a:gd name="connsiteY11" fmla="*/ 3312368 h 3312368"/>
              <a:gd name="connsiteX12" fmla="*/ 2104794 w 2664296"/>
              <a:gd name="connsiteY12" fmla="*/ 3312368 h 3312368"/>
              <a:gd name="connsiteX13" fmla="*/ 1518649 w 2664296"/>
              <a:gd name="connsiteY13" fmla="*/ 3312368 h 3312368"/>
              <a:gd name="connsiteX14" fmla="*/ 932504 w 2664296"/>
              <a:gd name="connsiteY14" fmla="*/ 3312368 h 3312368"/>
              <a:gd name="connsiteX15" fmla="*/ 0 w 2664296"/>
              <a:gd name="connsiteY15" fmla="*/ 3312368 h 3312368"/>
              <a:gd name="connsiteX16" fmla="*/ 0 w 2664296"/>
              <a:gd name="connsiteY16" fmla="*/ 2760307 h 3312368"/>
              <a:gd name="connsiteX17" fmla="*/ 0 w 2664296"/>
              <a:gd name="connsiteY17" fmla="*/ 2241369 h 3312368"/>
              <a:gd name="connsiteX18" fmla="*/ 0 w 2664296"/>
              <a:gd name="connsiteY18" fmla="*/ 1788679 h 3312368"/>
              <a:gd name="connsiteX19" fmla="*/ 0 w 2664296"/>
              <a:gd name="connsiteY19" fmla="*/ 1302865 h 3312368"/>
              <a:gd name="connsiteX20" fmla="*/ 0 w 2664296"/>
              <a:gd name="connsiteY20" fmla="*/ 817051 h 3312368"/>
              <a:gd name="connsiteX21" fmla="*/ 0 w 2664296"/>
              <a:gd name="connsiteY21" fmla="*/ 0 h 331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4296" h="3312368" extrusionOk="0">
                <a:moveTo>
                  <a:pt x="0" y="0"/>
                </a:moveTo>
                <a:cubicBezTo>
                  <a:pt x="120475" y="-50981"/>
                  <a:pt x="317155" y="6127"/>
                  <a:pt x="506216" y="0"/>
                </a:cubicBezTo>
                <a:cubicBezTo>
                  <a:pt x="695277" y="-6127"/>
                  <a:pt x="799878" y="41636"/>
                  <a:pt x="959147" y="0"/>
                </a:cubicBezTo>
                <a:cubicBezTo>
                  <a:pt x="1118416" y="-41636"/>
                  <a:pt x="1417092" y="55473"/>
                  <a:pt x="1545292" y="0"/>
                </a:cubicBezTo>
                <a:cubicBezTo>
                  <a:pt x="1673493" y="-55473"/>
                  <a:pt x="1893994" y="59277"/>
                  <a:pt x="2051508" y="0"/>
                </a:cubicBezTo>
                <a:cubicBezTo>
                  <a:pt x="2209022" y="-59277"/>
                  <a:pt x="2518665" y="31451"/>
                  <a:pt x="2664296" y="0"/>
                </a:cubicBezTo>
                <a:cubicBezTo>
                  <a:pt x="2703291" y="272192"/>
                  <a:pt x="2649192" y="337463"/>
                  <a:pt x="2664296" y="618309"/>
                </a:cubicBezTo>
                <a:cubicBezTo>
                  <a:pt x="2679400" y="899155"/>
                  <a:pt x="2614066" y="896803"/>
                  <a:pt x="2664296" y="1170370"/>
                </a:cubicBezTo>
                <a:cubicBezTo>
                  <a:pt x="2714526" y="1443937"/>
                  <a:pt x="2658032" y="1606450"/>
                  <a:pt x="2664296" y="1722431"/>
                </a:cubicBezTo>
                <a:cubicBezTo>
                  <a:pt x="2670560" y="1838412"/>
                  <a:pt x="2621343" y="2098452"/>
                  <a:pt x="2664296" y="2208245"/>
                </a:cubicBezTo>
                <a:cubicBezTo>
                  <a:pt x="2707249" y="2318038"/>
                  <a:pt x="2659083" y="2477192"/>
                  <a:pt x="2664296" y="2694059"/>
                </a:cubicBezTo>
                <a:cubicBezTo>
                  <a:pt x="2669509" y="2910926"/>
                  <a:pt x="2645942" y="3125549"/>
                  <a:pt x="2664296" y="3312368"/>
                </a:cubicBezTo>
                <a:cubicBezTo>
                  <a:pt x="2470779" y="3346345"/>
                  <a:pt x="2273279" y="3252759"/>
                  <a:pt x="2104794" y="3312368"/>
                </a:cubicBezTo>
                <a:cubicBezTo>
                  <a:pt x="1936309" y="3371977"/>
                  <a:pt x="1779142" y="3249047"/>
                  <a:pt x="1518649" y="3312368"/>
                </a:cubicBezTo>
                <a:cubicBezTo>
                  <a:pt x="1258157" y="3375689"/>
                  <a:pt x="1089721" y="3249098"/>
                  <a:pt x="932504" y="3312368"/>
                </a:cubicBezTo>
                <a:cubicBezTo>
                  <a:pt x="775288" y="3375638"/>
                  <a:pt x="348657" y="3309212"/>
                  <a:pt x="0" y="3312368"/>
                </a:cubicBezTo>
                <a:cubicBezTo>
                  <a:pt x="-22624" y="3105537"/>
                  <a:pt x="22125" y="2935485"/>
                  <a:pt x="0" y="2760307"/>
                </a:cubicBezTo>
                <a:cubicBezTo>
                  <a:pt x="-22125" y="2585129"/>
                  <a:pt x="5758" y="2373031"/>
                  <a:pt x="0" y="2241369"/>
                </a:cubicBezTo>
                <a:cubicBezTo>
                  <a:pt x="-5758" y="2109707"/>
                  <a:pt x="22944" y="1898084"/>
                  <a:pt x="0" y="1788679"/>
                </a:cubicBezTo>
                <a:cubicBezTo>
                  <a:pt x="-22944" y="1679274"/>
                  <a:pt x="17928" y="1543183"/>
                  <a:pt x="0" y="1302865"/>
                </a:cubicBezTo>
                <a:cubicBezTo>
                  <a:pt x="-17928" y="1062547"/>
                  <a:pt x="29054" y="978170"/>
                  <a:pt x="0" y="817051"/>
                </a:cubicBezTo>
                <a:cubicBezTo>
                  <a:pt x="-29054" y="655932"/>
                  <a:pt x="72092" y="193292"/>
                  <a:pt x="0" y="0"/>
                </a:cubicBezTo>
                <a:close/>
              </a:path>
            </a:pathLst>
          </a:custGeom>
          <a:noFill/>
          <a:ln w="53975" cap="flat">
            <a:solidFill>
              <a:srgbClr val="7030A0"/>
            </a:solidFill>
            <a:prstDash val="sysDash"/>
            <a:miter lim="4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 name="TextBox 4">
            <a:extLst>
              <a:ext uri="{FF2B5EF4-FFF2-40B4-BE49-F238E27FC236}">
                <a16:creationId xmlns:a16="http://schemas.microsoft.com/office/drawing/2014/main" id="{4F34EA7B-0DE4-4C89-981B-6EB0E63B82A0}"/>
              </a:ext>
            </a:extLst>
          </p:cNvPr>
          <p:cNvSpPr txBox="1"/>
          <p:nvPr/>
        </p:nvSpPr>
        <p:spPr>
          <a:xfrm>
            <a:off x="17232560" y="3977680"/>
            <a:ext cx="6048672" cy="2410916"/>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进行降维聚类分析的每一个数据点都有原始的二维空间坐标，得到聚类标签之后，将得到的标签放到原始的二维空间坐标后，就可以重建生物样本组织的空间分型特征了。</a:t>
            </a:r>
          </a:p>
        </p:txBody>
      </p:sp>
      <p:sp>
        <p:nvSpPr>
          <p:cNvPr id="2" name="Arrow: Left 1">
            <a:extLst>
              <a:ext uri="{FF2B5EF4-FFF2-40B4-BE49-F238E27FC236}">
                <a16:creationId xmlns:a16="http://schemas.microsoft.com/office/drawing/2014/main" id="{43E07ED2-F636-47BA-9144-998AB74169EF}"/>
              </a:ext>
            </a:extLst>
          </p:cNvPr>
          <p:cNvSpPr/>
          <p:nvPr/>
        </p:nvSpPr>
        <p:spPr>
          <a:xfrm>
            <a:off x="16152440" y="11034464"/>
            <a:ext cx="1440160" cy="792088"/>
          </a:xfrm>
          <a:prstGeom prst="leftArrow">
            <a:avLst/>
          </a:prstGeom>
          <a:solidFill>
            <a:schemeClr val="accent1"/>
          </a:solidFill>
          <a:ln w="12700" cap="flat">
            <a:noFill/>
            <a:miter lim="400000"/>
          </a:ln>
          <a:effectLst>
            <a:outerShdw blurRad="2667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733869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randombar(horizontal)">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anim calcmode="lin" valueType="num">
                                      <p:cBhvr>
                                        <p:cTn id="24" dur="1000" fill="hold"/>
                                        <p:tgtEl>
                                          <p:spTgt spid="2"/>
                                        </p:tgtEl>
                                        <p:attrNameLst>
                                          <p:attrName>ppt_x</p:attrName>
                                        </p:attrNameLst>
                                      </p:cBhvr>
                                      <p:tavLst>
                                        <p:tav tm="0">
                                          <p:val>
                                            <p:strVal val="#ppt_x"/>
                                          </p:val>
                                        </p:tav>
                                        <p:tav tm="100000">
                                          <p:val>
                                            <p:strVal val="#ppt_x"/>
                                          </p:val>
                                        </p:tav>
                                      </p:tavLst>
                                    </p:anim>
                                    <p:anim calcmode="lin" valueType="num">
                                      <p:cBhvr>
                                        <p:cTn id="25" dur="1000" fill="hold"/>
                                        <p:tgtEl>
                                          <p:spTgt spid="2"/>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598712" y="682228"/>
            <a:ext cx="9238106"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查看代谢物空间分布</a:t>
            </a:r>
          </a:p>
        </p:txBody>
      </p:sp>
      <p:pic>
        <p:nvPicPr>
          <p:cNvPr id="3" name="Picture 2">
            <a:extLst>
              <a:ext uri="{FF2B5EF4-FFF2-40B4-BE49-F238E27FC236}">
                <a16:creationId xmlns:a16="http://schemas.microsoft.com/office/drawing/2014/main" id="{24B43383-9C29-452A-A024-4878BDBB1EFF}"/>
              </a:ext>
            </a:extLst>
          </p:cNvPr>
          <p:cNvPicPr>
            <a:picLocks noChangeAspect="1"/>
          </p:cNvPicPr>
          <p:nvPr/>
        </p:nvPicPr>
        <p:blipFill>
          <a:blip r:embed="rId5"/>
          <a:stretch>
            <a:fillRect/>
          </a:stretch>
        </p:blipFill>
        <p:spPr>
          <a:xfrm>
            <a:off x="598712" y="10239657"/>
            <a:ext cx="7545398" cy="2715035"/>
          </a:xfrm>
          <a:prstGeom prst="rect">
            <a:avLst/>
          </a:prstGeom>
          <a:effectLst>
            <a:outerShdw blurRad="203200" sx="102000" sy="102000" algn="ctr" rotWithShape="0">
              <a:prstClr val="black">
                <a:alpha val="30000"/>
              </a:prstClr>
            </a:outerShdw>
          </a:effectLst>
        </p:spPr>
      </p:pic>
      <p:pic>
        <p:nvPicPr>
          <p:cNvPr id="7" name="Picture 6">
            <a:extLst>
              <a:ext uri="{FF2B5EF4-FFF2-40B4-BE49-F238E27FC236}">
                <a16:creationId xmlns:a16="http://schemas.microsoft.com/office/drawing/2014/main" id="{40570A82-A51F-4217-8CD8-C1C103D1B37D}"/>
              </a:ext>
            </a:extLst>
          </p:cNvPr>
          <p:cNvPicPr>
            <a:picLocks noChangeAspect="1"/>
          </p:cNvPicPr>
          <p:nvPr/>
        </p:nvPicPr>
        <p:blipFill>
          <a:blip r:embed="rId6"/>
          <a:stretch>
            <a:fillRect/>
          </a:stretch>
        </p:blipFill>
        <p:spPr>
          <a:xfrm>
            <a:off x="8519592" y="3545632"/>
            <a:ext cx="15604711" cy="10044978"/>
          </a:xfrm>
          <a:prstGeom prst="rect">
            <a:avLst/>
          </a:prstGeom>
        </p:spPr>
      </p:pic>
      <p:pic>
        <p:nvPicPr>
          <p:cNvPr id="12" name="Picture 11">
            <a:extLst>
              <a:ext uri="{FF2B5EF4-FFF2-40B4-BE49-F238E27FC236}">
                <a16:creationId xmlns:a16="http://schemas.microsoft.com/office/drawing/2014/main" id="{FDA15D9C-A3F9-4085-A878-0FF2E5A9A6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64526" y="682228"/>
            <a:ext cx="6995448" cy="5221576"/>
          </a:xfrm>
          <a:custGeom>
            <a:avLst/>
            <a:gdLst>
              <a:gd name="connsiteX0" fmla="*/ 0 w 6995448"/>
              <a:gd name="connsiteY0" fmla="*/ 0 h 5221576"/>
              <a:gd name="connsiteX1" fmla="*/ 582954 w 6995448"/>
              <a:gd name="connsiteY1" fmla="*/ 0 h 5221576"/>
              <a:gd name="connsiteX2" fmla="*/ 1165908 w 6995448"/>
              <a:gd name="connsiteY2" fmla="*/ 0 h 5221576"/>
              <a:gd name="connsiteX3" fmla="*/ 1538999 w 6995448"/>
              <a:gd name="connsiteY3" fmla="*/ 0 h 5221576"/>
              <a:gd name="connsiteX4" fmla="*/ 2121953 w 6995448"/>
              <a:gd name="connsiteY4" fmla="*/ 0 h 5221576"/>
              <a:gd name="connsiteX5" fmla="*/ 2844816 w 6995448"/>
              <a:gd name="connsiteY5" fmla="*/ 0 h 5221576"/>
              <a:gd name="connsiteX6" fmla="*/ 3357815 w 6995448"/>
              <a:gd name="connsiteY6" fmla="*/ 0 h 5221576"/>
              <a:gd name="connsiteX7" fmla="*/ 3870815 w 6995448"/>
              <a:gd name="connsiteY7" fmla="*/ 0 h 5221576"/>
              <a:gd name="connsiteX8" fmla="*/ 4453769 w 6995448"/>
              <a:gd name="connsiteY8" fmla="*/ 0 h 5221576"/>
              <a:gd name="connsiteX9" fmla="*/ 5106677 w 6995448"/>
              <a:gd name="connsiteY9" fmla="*/ 0 h 5221576"/>
              <a:gd name="connsiteX10" fmla="*/ 5759586 w 6995448"/>
              <a:gd name="connsiteY10" fmla="*/ 0 h 5221576"/>
              <a:gd name="connsiteX11" fmla="*/ 6412494 w 6995448"/>
              <a:gd name="connsiteY11" fmla="*/ 0 h 5221576"/>
              <a:gd name="connsiteX12" fmla="*/ 6995448 w 6995448"/>
              <a:gd name="connsiteY12" fmla="*/ 0 h 5221576"/>
              <a:gd name="connsiteX13" fmla="*/ 6995448 w 6995448"/>
              <a:gd name="connsiteY13" fmla="*/ 580175 h 5221576"/>
              <a:gd name="connsiteX14" fmla="*/ 6995448 w 6995448"/>
              <a:gd name="connsiteY14" fmla="*/ 1160350 h 5221576"/>
              <a:gd name="connsiteX15" fmla="*/ 6995448 w 6995448"/>
              <a:gd name="connsiteY15" fmla="*/ 1792741 h 5221576"/>
              <a:gd name="connsiteX16" fmla="*/ 6995448 w 6995448"/>
              <a:gd name="connsiteY16" fmla="*/ 2477348 h 5221576"/>
              <a:gd name="connsiteX17" fmla="*/ 6995448 w 6995448"/>
              <a:gd name="connsiteY17" fmla="*/ 3109739 h 5221576"/>
              <a:gd name="connsiteX18" fmla="*/ 6995448 w 6995448"/>
              <a:gd name="connsiteY18" fmla="*/ 3794345 h 5221576"/>
              <a:gd name="connsiteX19" fmla="*/ 6995448 w 6995448"/>
              <a:gd name="connsiteY19" fmla="*/ 4426736 h 5221576"/>
              <a:gd name="connsiteX20" fmla="*/ 6995448 w 6995448"/>
              <a:gd name="connsiteY20" fmla="*/ 5221576 h 5221576"/>
              <a:gd name="connsiteX21" fmla="*/ 6342540 w 6995448"/>
              <a:gd name="connsiteY21" fmla="*/ 5221576 h 5221576"/>
              <a:gd name="connsiteX22" fmla="*/ 5689631 w 6995448"/>
              <a:gd name="connsiteY22" fmla="*/ 5221576 h 5221576"/>
              <a:gd name="connsiteX23" fmla="*/ 5106677 w 6995448"/>
              <a:gd name="connsiteY23" fmla="*/ 5221576 h 5221576"/>
              <a:gd name="connsiteX24" fmla="*/ 4733586 w 6995448"/>
              <a:gd name="connsiteY24" fmla="*/ 5221576 h 5221576"/>
              <a:gd name="connsiteX25" fmla="*/ 4220587 w 6995448"/>
              <a:gd name="connsiteY25" fmla="*/ 5221576 h 5221576"/>
              <a:gd name="connsiteX26" fmla="*/ 3567678 w 6995448"/>
              <a:gd name="connsiteY26" fmla="*/ 5221576 h 5221576"/>
              <a:gd name="connsiteX27" fmla="*/ 3124633 w 6995448"/>
              <a:gd name="connsiteY27" fmla="*/ 5221576 h 5221576"/>
              <a:gd name="connsiteX28" fmla="*/ 2401770 w 6995448"/>
              <a:gd name="connsiteY28" fmla="*/ 5221576 h 5221576"/>
              <a:gd name="connsiteX29" fmla="*/ 1678908 w 6995448"/>
              <a:gd name="connsiteY29" fmla="*/ 5221576 h 5221576"/>
              <a:gd name="connsiteX30" fmla="*/ 1095954 w 6995448"/>
              <a:gd name="connsiteY30" fmla="*/ 5221576 h 5221576"/>
              <a:gd name="connsiteX31" fmla="*/ 0 w 6995448"/>
              <a:gd name="connsiteY31" fmla="*/ 5221576 h 5221576"/>
              <a:gd name="connsiteX32" fmla="*/ 0 w 6995448"/>
              <a:gd name="connsiteY32" fmla="*/ 4641401 h 5221576"/>
              <a:gd name="connsiteX33" fmla="*/ 0 w 6995448"/>
              <a:gd name="connsiteY33" fmla="*/ 4165657 h 5221576"/>
              <a:gd name="connsiteX34" fmla="*/ 0 w 6995448"/>
              <a:gd name="connsiteY34" fmla="*/ 3689914 h 5221576"/>
              <a:gd name="connsiteX35" fmla="*/ 0 w 6995448"/>
              <a:gd name="connsiteY35" fmla="*/ 3214170 h 5221576"/>
              <a:gd name="connsiteX36" fmla="*/ 0 w 6995448"/>
              <a:gd name="connsiteY36" fmla="*/ 2738427 h 5221576"/>
              <a:gd name="connsiteX37" fmla="*/ 0 w 6995448"/>
              <a:gd name="connsiteY37" fmla="*/ 2210467 h 5221576"/>
              <a:gd name="connsiteX38" fmla="*/ 0 w 6995448"/>
              <a:gd name="connsiteY38" fmla="*/ 1734724 h 5221576"/>
              <a:gd name="connsiteX39" fmla="*/ 0 w 6995448"/>
              <a:gd name="connsiteY39" fmla="*/ 1206764 h 5221576"/>
              <a:gd name="connsiteX40" fmla="*/ 0 w 6995448"/>
              <a:gd name="connsiteY40" fmla="*/ 574373 h 5221576"/>
              <a:gd name="connsiteX41" fmla="*/ 0 w 6995448"/>
              <a:gd name="connsiteY41" fmla="*/ 0 h 522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995448" h="5221576" fill="none" extrusionOk="0">
                <a:moveTo>
                  <a:pt x="0" y="0"/>
                </a:moveTo>
                <a:cubicBezTo>
                  <a:pt x="247226" y="-24729"/>
                  <a:pt x="456987" y="52214"/>
                  <a:pt x="582954" y="0"/>
                </a:cubicBezTo>
                <a:cubicBezTo>
                  <a:pt x="708921" y="-52214"/>
                  <a:pt x="929924" y="15812"/>
                  <a:pt x="1165908" y="0"/>
                </a:cubicBezTo>
                <a:cubicBezTo>
                  <a:pt x="1401892" y="-15812"/>
                  <a:pt x="1358975" y="41462"/>
                  <a:pt x="1538999" y="0"/>
                </a:cubicBezTo>
                <a:cubicBezTo>
                  <a:pt x="1719023" y="-41462"/>
                  <a:pt x="1950594" y="57684"/>
                  <a:pt x="2121953" y="0"/>
                </a:cubicBezTo>
                <a:cubicBezTo>
                  <a:pt x="2293312" y="-57684"/>
                  <a:pt x="2596353" y="23107"/>
                  <a:pt x="2844816" y="0"/>
                </a:cubicBezTo>
                <a:cubicBezTo>
                  <a:pt x="3093279" y="-23107"/>
                  <a:pt x="3234094" y="38530"/>
                  <a:pt x="3357815" y="0"/>
                </a:cubicBezTo>
                <a:cubicBezTo>
                  <a:pt x="3481536" y="-38530"/>
                  <a:pt x="3734367" y="11475"/>
                  <a:pt x="3870815" y="0"/>
                </a:cubicBezTo>
                <a:cubicBezTo>
                  <a:pt x="4007263" y="-11475"/>
                  <a:pt x="4309662" y="27779"/>
                  <a:pt x="4453769" y="0"/>
                </a:cubicBezTo>
                <a:cubicBezTo>
                  <a:pt x="4597876" y="-27779"/>
                  <a:pt x="4829859" y="14799"/>
                  <a:pt x="5106677" y="0"/>
                </a:cubicBezTo>
                <a:cubicBezTo>
                  <a:pt x="5383495" y="-14799"/>
                  <a:pt x="5472960" y="4240"/>
                  <a:pt x="5759586" y="0"/>
                </a:cubicBezTo>
                <a:cubicBezTo>
                  <a:pt x="6046212" y="-4240"/>
                  <a:pt x="6119377" y="14399"/>
                  <a:pt x="6412494" y="0"/>
                </a:cubicBezTo>
                <a:cubicBezTo>
                  <a:pt x="6705611" y="-14399"/>
                  <a:pt x="6795237" y="16356"/>
                  <a:pt x="6995448" y="0"/>
                </a:cubicBezTo>
                <a:cubicBezTo>
                  <a:pt x="7039253" y="148971"/>
                  <a:pt x="6935429" y="388695"/>
                  <a:pt x="6995448" y="580175"/>
                </a:cubicBezTo>
                <a:cubicBezTo>
                  <a:pt x="7055467" y="771655"/>
                  <a:pt x="6949126" y="1017914"/>
                  <a:pt x="6995448" y="1160350"/>
                </a:cubicBezTo>
                <a:cubicBezTo>
                  <a:pt x="7041770" y="1302787"/>
                  <a:pt x="6952334" y="1659740"/>
                  <a:pt x="6995448" y="1792741"/>
                </a:cubicBezTo>
                <a:cubicBezTo>
                  <a:pt x="7038562" y="1925742"/>
                  <a:pt x="6993231" y="2149112"/>
                  <a:pt x="6995448" y="2477348"/>
                </a:cubicBezTo>
                <a:cubicBezTo>
                  <a:pt x="6997665" y="2805584"/>
                  <a:pt x="6935057" y="2799236"/>
                  <a:pt x="6995448" y="3109739"/>
                </a:cubicBezTo>
                <a:cubicBezTo>
                  <a:pt x="7055839" y="3420242"/>
                  <a:pt x="6915876" y="3456608"/>
                  <a:pt x="6995448" y="3794345"/>
                </a:cubicBezTo>
                <a:cubicBezTo>
                  <a:pt x="7075020" y="4132082"/>
                  <a:pt x="6927820" y="4297787"/>
                  <a:pt x="6995448" y="4426736"/>
                </a:cubicBezTo>
                <a:cubicBezTo>
                  <a:pt x="7063076" y="4555685"/>
                  <a:pt x="6957362" y="4930342"/>
                  <a:pt x="6995448" y="5221576"/>
                </a:cubicBezTo>
                <a:cubicBezTo>
                  <a:pt x="6671081" y="5291321"/>
                  <a:pt x="6638607" y="5155454"/>
                  <a:pt x="6342540" y="5221576"/>
                </a:cubicBezTo>
                <a:cubicBezTo>
                  <a:pt x="6046473" y="5287698"/>
                  <a:pt x="5906224" y="5209321"/>
                  <a:pt x="5689631" y="5221576"/>
                </a:cubicBezTo>
                <a:cubicBezTo>
                  <a:pt x="5473038" y="5233831"/>
                  <a:pt x="5384038" y="5182501"/>
                  <a:pt x="5106677" y="5221576"/>
                </a:cubicBezTo>
                <a:cubicBezTo>
                  <a:pt x="4829316" y="5260651"/>
                  <a:pt x="4903049" y="5214828"/>
                  <a:pt x="4733586" y="5221576"/>
                </a:cubicBezTo>
                <a:cubicBezTo>
                  <a:pt x="4564123" y="5228324"/>
                  <a:pt x="4476938" y="5217741"/>
                  <a:pt x="4220587" y="5221576"/>
                </a:cubicBezTo>
                <a:cubicBezTo>
                  <a:pt x="3964236" y="5225411"/>
                  <a:pt x="3732703" y="5203317"/>
                  <a:pt x="3567678" y="5221576"/>
                </a:cubicBezTo>
                <a:cubicBezTo>
                  <a:pt x="3402653" y="5239835"/>
                  <a:pt x="3336064" y="5200079"/>
                  <a:pt x="3124633" y="5221576"/>
                </a:cubicBezTo>
                <a:cubicBezTo>
                  <a:pt x="2913203" y="5243073"/>
                  <a:pt x="2666468" y="5174310"/>
                  <a:pt x="2401770" y="5221576"/>
                </a:cubicBezTo>
                <a:cubicBezTo>
                  <a:pt x="2137072" y="5268842"/>
                  <a:pt x="1974719" y="5190521"/>
                  <a:pt x="1678908" y="5221576"/>
                </a:cubicBezTo>
                <a:cubicBezTo>
                  <a:pt x="1383097" y="5252631"/>
                  <a:pt x="1308373" y="5219441"/>
                  <a:pt x="1095954" y="5221576"/>
                </a:cubicBezTo>
                <a:cubicBezTo>
                  <a:pt x="883535" y="5223711"/>
                  <a:pt x="482477" y="5106910"/>
                  <a:pt x="0" y="5221576"/>
                </a:cubicBezTo>
                <a:cubicBezTo>
                  <a:pt x="-22212" y="5053094"/>
                  <a:pt x="4894" y="4818636"/>
                  <a:pt x="0" y="4641401"/>
                </a:cubicBezTo>
                <a:cubicBezTo>
                  <a:pt x="-4894" y="4464167"/>
                  <a:pt x="43998" y="4315795"/>
                  <a:pt x="0" y="4165657"/>
                </a:cubicBezTo>
                <a:cubicBezTo>
                  <a:pt x="-43998" y="4015519"/>
                  <a:pt x="2754" y="3870173"/>
                  <a:pt x="0" y="3689914"/>
                </a:cubicBezTo>
                <a:cubicBezTo>
                  <a:pt x="-2754" y="3509655"/>
                  <a:pt x="31877" y="3394839"/>
                  <a:pt x="0" y="3214170"/>
                </a:cubicBezTo>
                <a:cubicBezTo>
                  <a:pt x="-31877" y="3033501"/>
                  <a:pt x="845" y="2866591"/>
                  <a:pt x="0" y="2738427"/>
                </a:cubicBezTo>
                <a:cubicBezTo>
                  <a:pt x="-845" y="2610263"/>
                  <a:pt x="28312" y="2399204"/>
                  <a:pt x="0" y="2210467"/>
                </a:cubicBezTo>
                <a:cubicBezTo>
                  <a:pt x="-28312" y="2021730"/>
                  <a:pt x="20095" y="1934234"/>
                  <a:pt x="0" y="1734724"/>
                </a:cubicBezTo>
                <a:cubicBezTo>
                  <a:pt x="-20095" y="1535214"/>
                  <a:pt x="34804" y="1409287"/>
                  <a:pt x="0" y="1206764"/>
                </a:cubicBezTo>
                <a:cubicBezTo>
                  <a:pt x="-34804" y="1004241"/>
                  <a:pt x="13082" y="800810"/>
                  <a:pt x="0" y="574373"/>
                </a:cubicBezTo>
                <a:cubicBezTo>
                  <a:pt x="-13082" y="347936"/>
                  <a:pt x="9753" y="123628"/>
                  <a:pt x="0" y="0"/>
                </a:cubicBezTo>
                <a:close/>
              </a:path>
              <a:path w="6995448" h="5221576" stroke="0" extrusionOk="0">
                <a:moveTo>
                  <a:pt x="0" y="0"/>
                </a:moveTo>
                <a:cubicBezTo>
                  <a:pt x="175838" y="-48253"/>
                  <a:pt x="333497" y="32747"/>
                  <a:pt x="513000" y="0"/>
                </a:cubicBezTo>
                <a:cubicBezTo>
                  <a:pt x="692503" y="-32747"/>
                  <a:pt x="758072" y="37192"/>
                  <a:pt x="886090" y="0"/>
                </a:cubicBezTo>
                <a:cubicBezTo>
                  <a:pt x="1014108" y="-37192"/>
                  <a:pt x="1365747" y="77713"/>
                  <a:pt x="1608953" y="0"/>
                </a:cubicBezTo>
                <a:cubicBezTo>
                  <a:pt x="1852159" y="-77713"/>
                  <a:pt x="1959926" y="39933"/>
                  <a:pt x="2121953" y="0"/>
                </a:cubicBezTo>
                <a:cubicBezTo>
                  <a:pt x="2283980" y="-39933"/>
                  <a:pt x="2470927" y="2599"/>
                  <a:pt x="2634952" y="0"/>
                </a:cubicBezTo>
                <a:cubicBezTo>
                  <a:pt x="2798977" y="-2599"/>
                  <a:pt x="3036378" y="46785"/>
                  <a:pt x="3357815" y="0"/>
                </a:cubicBezTo>
                <a:cubicBezTo>
                  <a:pt x="3679252" y="-46785"/>
                  <a:pt x="3695937" y="167"/>
                  <a:pt x="3800860" y="0"/>
                </a:cubicBezTo>
                <a:cubicBezTo>
                  <a:pt x="3905784" y="-167"/>
                  <a:pt x="4178968" y="65244"/>
                  <a:pt x="4523723" y="0"/>
                </a:cubicBezTo>
                <a:cubicBezTo>
                  <a:pt x="4868478" y="-65244"/>
                  <a:pt x="4958546" y="35085"/>
                  <a:pt x="5246586" y="0"/>
                </a:cubicBezTo>
                <a:cubicBezTo>
                  <a:pt x="5534626" y="-35085"/>
                  <a:pt x="5548125" y="13018"/>
                  <a:pt x="5829540" y="0"/>
                </a:cubicBezTo>
                <a:cubicBezTo>
                  <a:pt x="6110955" y="-13018"/>
                  <a:pt x="6743994" y="130697"/>
                  <a:pt x="6995448" y="0"/>
                </a:cubicBezTo>
                <a:cubicBezTo>
                  <a:pt x="7047996" y="209175"/>
                  <a:pt x="6995278" y="298209"/>
                  <a:pt x="6995448" y="527959"/>
                </a:cubicBezTo>
                <a:cubicBezTo>
                  <a:pt x="6995618" y="757709"/>
                  <a:pt x="6979466" y="765779"/>
                  <a:pt x="6995448" y="951487"/>
                </a:cubicBezTo>
                <a:cubicBezTo>
                  <a:pt x="7011430" y="1137195"/>
                  <a:pt x="6950248" y="1314839"/>
                  <a:pt x="6995448" y="1531662"/>
                </a:cubicBezTo>
                <a:cubicBezTo>
                  <a:pt x="7040648" y="1748486"/>
                  <a:pt x="6963524" y="1833662"/>
                  <a:pt x="6995448" y="2111837"/>
                </a:cubicBezTo>
                <a:cubicBezTo>
                  <a:pt x="7027372" y="2390012"/>
                  <a:pt x="6927651" y="2423917"/>
                  <a:pt x="6995448" y="2692013"/>
                </a:cubicBezTo>
                <a:cubicBezTo>
                  <a:pt x="7063245" y="2960109"/>
                  <a:pt x="6968246" y="3152471"/>
                  <a:pt x="6995448" y="3324403"/>
                </a:cubicBezTo>
                <a:cubicBezTo>
                  <a:pt x="7022650" y="3496335"/>
                  <a:pt x="6940051" y="3643660"/>
                  <a:pt x="6995448" y="3956794"/>
                </a:cubicBezTo>
                <a:cubicBezTo>
                  <a:pt x="7050845" y="4269928"/>
                  <a:pt x="6962312" y="4349461"/>
                  <a:pt x="6995448" y="4589185"/>
                </a:cubicBezTo>
                <a:cubicBezTo>
                  <a:pt x="7028584" y="4828909"/>
                  <a:pt x="6978727" y="4972196"/>
                  <a:pt x="6995448" y="5221576"/>
                </a:cubicBezTo>
                <a:cubicBezTo>
                  <a:pt x="6775236" y="5247437"/>
                  <a:pt x="6760807" y="5219885"/>
                  <a:pt x="6552403" y="5221576"/>
                </a:cubicBezTo>
                <a:cubicBezTo>
                  <a:pt x="6344000" y="5223267"/>
                  <a:pt x="6255112" y="5193557"/>
                  <a:pt x="5969449" y="5221576"/>
                </a:cubicBezTo>
                <a:cubicBezTo>
                  <a:pt x="5683786" y="5249595"/>
                  <a:pt x="5740446" y="5172520"/>
                  <a:pt x="5526404" y="5221576"/>
                </a:cubicBezTo>
                <a:cubicBezTo>
                  <a:pt x="5312362" y="5270632"/>
                  <a:pt x="5210489" y="5168337"/>
                  <a:pt x="4943450" y="5221576"/>
                </a:cubicBezTo>
                <a:cubicBezTo>
                  <a:pt x="4676411" y="5274815"/>
                  <a:pt x="4736234" y="5207810"/>
                  <a:pt x="4570359" y="5221576"/>
                </a:cubicBezTo>
                <a:cubicBezTo>
                  <a:pt x="4404484" y="5235342"/>
                  <a:pt x="4274837" y="5218060"/>
                  <a:pt x="4197269" y="5221576"/>
                </a:cubicBezTo>
                <a:cubicBezTo>
                  <a:pt x="4119701" y="5225092"/>
                  <a:pt x="3876782" y="5158538"/>
                  <a:pt x="3614315" y="5221576"/>
                </a:cubicBezTo>
                <a:cubicBezTo>
                  <a:pt x="3351848" y="5284614"/>
                  <a:pt x="3265946" y="5208910"/>
                  <a:pt x="3171270" y="5221576"/>
                </a:cubicBezTo>
                <a:cubicBezTo>
                  <a:pt x="3076594" y="5234242"/>
                  <a:pt x="2833813" y="5184923"/>
                  <a:pt x="2518361" y="5221576"/>
                </a:cubicBezTo>
                <a:cubicBezTo>
                  <a:pt x="2202909" y="5258229"/>
                  <a:pt x="2216250" y="5179141"/>
                  <a:pt x="2075316" y="5221576"/>
                </a:cubicBezTo>
                <a:cubicBezTo>
                  <a:pt x="1934383" y="5264011"/>
                  <a:pt x="1646153" y="5186864"/>
                  <a:pt x="1422408" y="5221576"/>
                </a:cubicBezTo>
                <a:cubicBezTo>
                  <a:pt x="1198663" y="5256288"/>
                  <a:pt x="1234582" y="5195983"/>
                  <a:pt x="1049317" y="5221576"/>
                </a:cubicBezTo>
                <a:cubicBezTo>
                  <a:pt x="864052" y="5247169"/>
                  <a:pt x="324042" y="5176690"/>
                  <a:pt x="0" y="5221576"/>
                </a:cubicBezTo>
                <a:cubicBezTo>
                  <a:pt x="-48784" y="4991418"/>
                  <a:pt x="46198" y="4850575"/>
                  <a:pt x="0" y="4745832"/>
                </a:cubicBezTo>
                <a:cubicBezTo>
                  <a:pt x="-46198" y="4641089"/>
                  <a:pt x="74540" y="4392688"/>
                  <a:pt x="0" y="4061226"/>
                </a:cubicBezTo>
                <a:cubicBezTo>
                  <a:pt x="-74540" y="3729764"/>
                  <a:pt x="35090" y="3649314"/>
                  <a:pt x="0" y="3533266"/>
                </a:cubicBezTo>
                <a:cubicBezTo>
                  <a:pt x="-35090" y="3417218"/>
                  <a:pt x="80349" y="3087720"/>
                  <a:pt x="0" y="2848660"/>
                </a:cubicBezTo>
                <a:cubicBezTo>
                  <a:pt x="-80349" y="2609600"/>
                  <a:pt x="88" y="2545041"/>
                  <a:pt x="0" y="2372916"/>
                </a:cubicBezTo>
                <a:cubicBezTo>
                  <a:pt x="-88" y="2200791"/>
                  <a:pt x="33235" y="2047541"/>
                  <a:pt x="0" y="1949388"/>
                </a:cubicBezTo>
                <a:cubicBezTo>
                  <a:pt x="-33235" y="1851235"/>
                  <a:pt x="41456" y="1656665"/>
                  <a:pt x="0" y="1525861"/>
                </a:cubicBezTo>
                <a:cubicBezTo>
                  <a:pt x="-41456" y="1395057"/>
                  <a:pt x="6631" y="1171368"/>
                  <a:pt x="0" y="893470"/>
                </a:cubicBezTo>
                <a:cubicBezTo>
                  <a:pt x="-6631" y="615572"/>
                  <a:pt x="42485" y="439878"/>
                  <a:pt x="0" y="0"/>
                </a:cubicBezTo>
                <a:close/>
              </a:path>
            </a:pathLst>
          </a:custGeom>
          <a:solidFill>
            <a:schemeClr val="accent1">
              <a:lumMod val="20000"/>
              <a:lumOff val="80000"/>
            </a:schemeClr>
          </a:solidFill>
          <a:ln w="47625">
            <a:solidFill>
              <a:srgbClr val="7030A0"/>
            </a:solidFill>
            <a:prstDash val="sysDot"/>
            <a:extLst>
              <a:ext uri="{C807C97D-BFC1-408E-A445-0C87EB9F89A2}">
                <ask:lineSketchStyleProps xmlns:ask="http://schemas.microsoft.com/office/drawing/2018/sketchyshapes" sd="1219033472">
                  <a:prstGeom prst="rect">
                    <a:avLst/>
                  </a:prstGeom>
                  <ask:type>
                    <ask:lineSketchScribble/>
                  </ask:type>
                </ask:lineSketchStyleProps>
              </a:ext>
            </a:extLst>
          </a:ln>
          <a:effectLst>
            <a:outerShdw blurRad="304800" sx="102000" sy="102000" algn="ctr" rotWithShape="0">
              <a:prstClr val="black">
                <a:alpha val="23000"/>
              </a:prstClr>
            </a:outerShdw>
          </a:effectLst>
        </p:spPr>
      </p:pic>
      <p:sp>
        <p:nvSpPr>
          <p:cNvPr id="13" name="Rectangle 12">
            <a:extLst>
              <a:ext uri="{FF2B5EF4-FFF2-40B4-BE49-F238E27FC236}">
                <a16:creationId xmlns:a16="http://schemas.microsoft.com/office/drawing/2014/main" id="{3610DFC0-A9A0-4B91-BD73-19B2B079BE04}"/>
              </a:ext>
            </a:extLst>
          </p:cNvPr>
          <p:cNvSpPr/>
          <p:nvPr/>
        </p:nvSpPr>
        <p:spPr>
          <a:xfrm>
            <a:off x="12480032" y="7290048"/>
            <a:ext cx="9001000" cy="3672408"/>
          </a:xfrm>
          <a:custGeom>
            <a:avLst/>
            <a:gdLst>
              <a:gd name="connsiteX0" fmla="*/ 0 w 9001000"/>
              <a:gd name="connsiteY0" fmla="*/ 0 h 3672408"/>
              <a:gd name="connsiteX1" fmla="*/ 472553 w 9001000"/>
              <a:gd name="connsiteY1" fmla="*/ 0 h 3672408"/>
              <a:gd name="connsiteX2" fmla="*/ 765085 w 9001000"/>
              <a:gd name="connsiteY2" fmla="*/ 0 h 3672408"/>
              <a:gd name="connsiteX3" fmla="*/ 1507667 w 9001000"/>
              <a:gd name="connsiteY3" fmla="*/ 0 h 3672408"/>
              <a:gd name="connsiteX4" fmla="*/ 1980220 w 9001000"/>
              <a:gd name="connsiteY4" fmla="*/ 0 h 3672408"/>
              <a:gd name="connsiteX5" fmla="*/ 2452772 w 9001000"/>
              <a:gd name="connsiteY5" fmla="*/ 0 h 3672408"/>
              <a:gd name="connsiteX6" fmla="*/ 3195355 w 9001000"/>
              <a:gd name="connsiteY6" fmla="*/ 0 h 3672408"/>
              <a:gd name="connsiteX7" fmla="*/ 3577897 w 9001000"/>
              <a:gd name="connsiteY7" fmla="*/ 0 h 3672408"/>
              <a:gd name="connsiteX8" fmla="*/ 4320480 w 9001000"/>
              <a:gd name="connsiteY8" fmla="*/ 0 h 3672408"/>
              <a:gd name="connsiteX9" fmla="*/ 5063063 w 9001000"/>
              <a:gd name="connsiteY9" fmla="*/ 0 h 3672408"/>
              <a:gd name="connsiteX10" fmla="*/ 5625625 w 9001000"/>
              <a:gd name="connsiteY10" fmla="*/ 0 h 3672408"/>
              <a:gd name="connsiteX11" fmla="*/ 6368208 w 9001000"/>
              <a:gd name="connsiteY11" fmla="*/ 0 h 3672408"/>
              <a:gd name="connsiteX12" fmla="*/ 6840760 w 9001000"/>
              <a:gd name="connsiteY12" fmla="*/ 0 h 3672408"/>
              <a:gd name="connsiteX13" fmla="*/ 7313313 w 9001000"/>
              <a:gd name="connsiteY13" fmla="*/ 0 h 3672408"/>
              <a:gd name="connsiteX14" fmla="*/ 7965885 w 9001000"/>
              <a:gd name="connsiteY14" fmla="*/ 0 h 3672408"/>
              <a:gd name="connsiteX15" fmla="*/ 8438438 w 9001000"/>
              <a:gd name="connsiteY15" fmla="*/ 0 h 3672408"/>
              <a:gd name="connsiteX16" fmla="*/ 9001000 w 9001000"/>
              <a:gd name="connsiteY16" fmla="*/ 0 h 3672408"/>
              <a:gd name="connsiteX17" fmla="*/ 9001000 w 9001000"/>
              <a:gd name="connsiteY17" fmla="*/ 598078 h 3672408"/>
              <a:gd name="connsiteX18" fmla="*/ 9001000 w 9001000"/>
              <a:gd name="connsiteY18" fmla="*/ 1159432 h 3672408"/>
              <a:gd name="connsiteX19" fmla="*/ 9001000 w 9001000"/>
              <a:gd name="connsiteY19" fmla="*/ 1720785 h 3672408"/>
              <a:gd name="connsiteX20" fmla="*/ 9001000 w 9001000"/>
              <a:gd name="connsiteY20" fmla="*/ 2135243 h 3672408"/>
              <a:gd name="connsiteX21" fmla="*/ 9001000 w 9001000"/>
              <a:gd name="connsiteY21" fmla="*/ 2586424 h 3672408"/>
              <a:gd name="connsiteX22" fmla="*/ 9001000 w 9001000"/>
              <a:gd name="connsiteY22" fmla="*/ 3147778 h 3672408"/>
              <a:gd name="connsiteX23" fmla="*/ 9001000 w 9001000"/>
              <a:gd name="connsiteY23" fmla="*/ 3672408 h 3672408"/>
              <a:gd name="connsiteX24" fmla="*/ 8618458 w 9001000"/>
              <a:gd name="connsiteY24" fmla="*/ 3672408 h 3672408"/>
              <a:gd name="connsiteX25" fmla="*/ 8325925 w 9001000"/>
              <a:gd name="connsiteY25" fmla="*/ 3672408 h 3672408"/>
              <a:gd name="connsiteX26" fmla="*/ 8033393 w 9001000"/>
              <a:gd name="connsiteY26" fmla="*/ 3672408 h 3672408"/>
              <a:gd name="connsiteX27" fmla="*/ 7470830 w 9001000"/>
              <a:gd name="connsiteY27" fmla="*/ 3672408 h 3672408"/>
              <a:gd name="connsiteX28" fmla="*/ 7088288 w 9001000"/>
              <a:gd name="connsiteY28" fmla="*/ 3672408 h 3672408"/>
              <a:gd name="connsiteX29" fmla="*/ 6435715 w 9001000"/>
              <a:gd name="connsiteY29" fmla="*/ 3672408 h 3672408"/>
              <a:gd name="connsiteX30" fmla="*/ 6053173 w 9001000"/>
              <a:gd name="connsiteY30" fmla="*/ 3672408 h 3672408"/>
              <a:gd name="connsiteX31" fmla="*/ 5400600 w 9001000"/>
              <a:gd name="connsiteY31" fmla="*/ 3672408 h 3672408"/>
              <a:gd name="connsiteX32" fmla="*/ 5108068 w 9001000"/>
              <a:gd name="connsiteY32" fmla="*/ 3672408 h 3672408"/>
              <a:gd name="connsiteX33" fmla="*/ 4455495 w 9001000"/>
              <a:gd name="connsiteY33" fmla="*/ 3672408 h 3672408"/>
              <a:gd name="connsiteX34" fmla="*/ 4072953 w 9001000"/>
              <a:gd name="connsiteY34" fmla="*/ 3672408 h 3672408"/>
              <a:gd name="connsiteX35" fmla="*/ 3780420 w 9001000"/>
              <a:gd name="connsiteY35" fmla="*/ 3672408 h 3672408"/>
              <a:gd name="connsiteX36" fmla="*/ 3397878 w 9001000"/>
              <a:gd name="connsiteY36" fmla="*/ 3672408 h 3672408"/>
              <a:gd name="connsiteX37" fmla="*/ 2745305 w 9001000"/>
              <a:gd name="connsiteY37" fmla="*/ 3672408 h 3672408"/>
              <a:gd name="connsiteX38" fmla="*/ 2362763 w 9001000"/>
              <a:gd name="connsiteY38" fmla="*/ 3672408 h 3672408"/>
              <a:gd name="connsiteX39" fmla="*/ 2070230 w 9001000"/>
              <a:gd name="connsiteY39" fmla="*/ 3672408 h 3672408"/>
              <a:gd name="connsiteX40" fmla="*/ 1687688 w 9001000"/>
              <a:gd name="connsiteY40" fmla="*/ 3672408 h 3672408"/>
              <a:gd name="connsiteX41" fmla="*/ 1215135 w 9001000"/>
              <a:gd name="connsiteY41" fmla="*/ 3672408 h 3672408"/>
              <a:gd name="connsiteX42" fmla="*/ 652573 w 9001000"/>
              <a:gd name="connsiteY42" fmla="*/ 3672408 h 3672408"/>
              <a:gd name="connsiteX43" fmla="*/ 0 w 9001000"/>
              <a:gd name="connsiteY43" fmla="*/ 3672408 h 3672408"/>
              <a:gd name="connsiteX44" fmla="*/ 0 w 9001000"/>
              <a:gd name="connsiteY44" fmla="*/ 3074330 h 3672408"/>
              <a:gd name="connsiteX45" fmla="*/ 0 w 9001000"/>
              <a:gd name="connsiteY45" fmla="*/ 2549700 h 3672408"/>
              <a:gd name="connsiteX46" fmla="*/ 0 w 9001000"/>
              <a:gd name="connsiteY46" fmla="*/ 2025071 h 3672408"/>
              <a:gd name="connsiteX47" fmla="*/ 0 w 9001000"/>
              <a:gd name="connsiteY47" fmla="*/ 1500441 h 3672408"/>
              <a:gd name="connsiteX48" fmla="*/ 0 w 9001000"/>
              <a:gd name="connsiteY48" fmla="*/ 975811 h 3672408"/>
              <a:gd name="connsiteX49" fmla="*/ 0 w 9001000"/>
              <a:gd name="connsiteY49" fmla="*/ 487906 h 3672408"/>
              <a:gd name="connsiteX50" fmla="*/ 0 w 9001000"/>
              <a:gd name="connsiteY50" fmla="*/ 0 h 367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9001000" h="3672408" extrusionOk="0">
                <a:moveTo>
                  <a:pt x="0" y="0"/>
                </a:moveTo>
                <a:cubicBezTo>
                  <a:pt x="152669" y="-32682"/>
                  <a:pt x="313125" y="30103"/>
                  <a:pt x="472553" y="0"/>
                </a:cubicBezTo>
                <a:cubicBezTo>
                  <a:pt x="631981" y="-30103"/>
                  <a:pt x="677759" y="28758"/>
                  <a:pt x="765085" y="0"/>
                </a:cubicBezTo>
                <a:cubicBezTo>
                  <a:pt x="852411" y="-28758"/>
                  <a:pt x="1160628" y="53737"/>
                  <a:pt x="1507667" y="0"/>
                </a:cubicBezTo>
                <a:cubicBezTo>
                  <a:pt x="1854706" y="-53737"/>
                  <a:pt x="1753548" y="29017"/>
                  <a:pt x="1980220" y="0"/>
                </a:cubicBezTo>
                <a:cubicBezTo>
                  <a:pt x="2206892" y="-29017"/>
                  <a:pt x="2307430" y="50867"/>
                  <a:pt x="2452772" y="0"/>
                </a:cubicBezTo>
                <a:cubicBezTo>
                  <a:pt x="2598114" y="-50867"/>
                  <a:pt x="2991502" y="25675"/>
                  <a:pt x="3195355" y="0"/>
                </a:cubicBezTo>
                <a:cubicBezTo>
                  <a:pt x="3399208" y="-25675"/>
                  <a:pt x="3497418" y="31431"/>
                  <a:pt x="3577897" y="0"/>
                </a:cubicBezTo>
                <a:cubicBezTo>
                  <a:pt x="3658376" y="-31431"/>
                  <a:pt x="4169758" y="30268"/>
                  <a:pt x="4320480" y="0"/>
                </a:cubicBezTo>
                <a:cubicBezTo>
                  <a:pt x="4471202" y="-30268"/>
                  <a:pt x="4745627" y="31293"/>
                  <a:pt x="5063063" y="0"/>
                </a:cubicBezTo>
                <a:cubicBezTo>
                  <a:pt x="5380499" y="-31293"/>
                  <a:pt x="5446545" y="54094"/>
                  <a:pt x="5625625" y="0"/>
                </a:cubicBezTo>
                <a:cubicBezTo>
                  <a:pt x="5804705" y="-54094"/>
                  <a:pt x="6204144" y="9033"/>
                  <a:pt x="6368208" y="0"/>
                </a:cubicBezTo>
                <a:cubicBezTo>
                  <a:pt x="6532272" y="-9033"/>
                  <a:pt x="6628860" y="20928"/>
                  <a:pt x="6840760" y="0"/>
                </a:cubicBezTo>
                <a:cubicBezTo>
                  <a:pt x="7052660" y="-20928"/>
                  <a:pt x="7086153" y="3291"/>
                  <a:pt x="7313313" y="0"/>
                </a:cubicBezTo>
                <a:cubicBezTo>
                  <a:pt x="7540473" y="-3291"/>
                  <a:pt x="7803280" y="65118"/>
                  <a:pt x="7965885" y="0"/>
                </a:cubicBezTo>
                <a:cubicBezTo>
                  <a:pt x="8128490" y="-65118"/>
                  <a:pt x="8240648" y="10444"/>
                  <a:pt x="8438438" y="0"/>
                </a:cubicBezTo>
                <a:cubicBezTo>
                  <a:pt x="8636228" y="-10444"/>
                  <a:pt x="8819924" y="38611"/>
                  <a:pt x="9001000" y="0"/>
                </a:cubicBezTo>
                <a:cubicBezTo>
                  <a:pt x="9022281" y="144805"/>
                  <a:pt x="8991972" y="408967"/>
                  <a:pt x="9001000" y="598078"/>
                </a:cubicBezTo>
                <a:cubicBezTo>
                  <a:pt x="9010028" y="787189"/>
                  <a:pt x="8966151" y="1005169"/>
                  <a:pt x="9001000" y="1159432"/>
                </a:cubicBezTo>
                <a:cubicBezTo>
                  <a:pt x="9035849" y="1313695"/>
                  <a:pt x="8944424" y="1542153"/>
                  <a:pt x="9001000" y="1720785"/>
                </a:cubicBezTo>
                <a:cubicBezTo>
                  <a:pt x="9057576" y="1899417"/>
                  <a:pt x="9000763" y="1939187"/>
                  <a:pt x="9001000" y="2135243"/>
                </a:cubicBezTo>
                <a:cubicBezTo>
                  <a:pt x="9001237" y="2331299"/>
                  <a:pt x="8993981" y="2418046"/>
                  <a:pt x="9001000" y="2586424"/>
                </a:cubicBezTo>
                <a:cubicBezTo>
                  <a:pt x="9008019" y="2754802"/>
                  <a:pt x="8954627" y="2899907"/>
                  <a:pt x="9001000" y="3147778"/>
                </a:cubicBezTo>
                <a:cubicBezTo>
                  <a:pt x="9047373" y="3395649"/>
                  <a:pt x="8949626" y="3423100"/>
                  <a:pt x="9001000" y="3672408"/>
                </a:cubicBezTo>
                <a:cubicBezTo>
                  <a:pt x="8856547" y="3706885"/>
                  <a:pt x="8743543" y="3657448"/>
                  <a:pt x="8618458" y="3672408"/>
                </a:cubicBezTo>
                <a:cubicBezTo>
                  <a:pt x="8493373" y="3687368"/>
                  <a:pt x="8452807" y="3659956"/>
                  <a:pt x="8325925" y="3672408"/>
                </a:cubicBezTo>
                <a:cubicBezTo>
                  <a:pt x="8199043" y="3684860"/>
                  <a:pt x="8161123" y="3640190"/>
                  <a:pt x="8033393" y="3672408"/>
                </a:cubicBezTo>
                <a:cubicBezTo>
                  <a:pt x="7905663" y="3704626"/>
                  <a:pt x="7679073" y="3667968"/>
                  <a:pt x="7470830" y="3672408"/>
                </a:cubicBezTo>
                <a:cubicBezTo>
                  <a:pt x="7262587" y="3676848"/>
                  <a:pt x="7246758" y="3651449"/>
                  <a:pt x="7088288" y="3672408"/>
                </a:cubicBezTo>
                <a:cubicBezTo>
                  <a:pt x="6929818" y="3693367"/>
                  <a:pt x="6693361" y="3607516"/>
                  <a:pt x="6435715" y="3672408"/>
                </a:cubicBezTo>
                <a:cubicBezTo>
                  <a:pt x="6178069" y="3737300"/>
                  <a:pt x="6133150" y="3666465"/>
                  <a:pt x="6053173" y="3672408"/>
                </a:cubicBezTo>
                <a:cubicBezTo>
                  <a:pt x="5973196" y="3678351"/>
                  <a:pt x="5648698" y="3636477"/>
                  <a:pt x="5400600" y="3672408"/>
                </a:cubicBezTo>
                <a:cubicBezTo>
                  <a:pt x="5152502" y="3708339"/>
                  <a:pt x="5239767" y="3663243"/>
                  <a:pt x="5108068" y="3672408"/>
                </a:cubicBezTo>
                <a:cubicBezTo>
                  <a:pt x="4976369" y="3681573"/>
                  <a:pt x="4725177" y="3636211"/>
                  <a:pt x="4455495" y="3672408"/>
                </a:cubicBezTo>
                <a:cubicBezTo>
                  <a:pt x="4185813" y="3708605"/>
                  <a:pt x="4235717" y="3662395"/>
                  <a:pt x="4072953" y="3672408"/>
                </a:cubicBezTo>
                <a:cubicBezTo>
                  <a:pt x="3910189" y="3682421"/>
                  <a:pt x="3903965" y="3657140"/>
                  <a:pt x="3780420" y="3672408"/>
                </a:cubicBezTo>
                <a:cubicBezTo>
                  <a:pt x="3656875" y="3687676"/>
                  <a:pt x="3541247" y="3636454"/>
                  <a:pt x="3397878" y="3672408"/>
                </a:cubicBezTo>
                <a:cubicBezTo>
                  <a:pt x="3254509" y="3708362"/>
                  <a:pt x="2923580" y="3619635"/>
                  <a:pt x="2745305" y="3672408"/>
                </a:cubicBezTo>
                <a:cubicBezTo>
                  <a:pt x="2567030" y="3725181"/>
                  <a:pt x="2503688" y="3640383"/>
                  <a:pt x="2362763" y="3672408"/>
                </a:cubicBezTo>
                <a:cubicBezTo>
                  <a:pt x="2221838" y="3704433"/>
                  <a:pt x="2215536" y="3637381"/>
                  <a:pt x="2070230" y="3672408"/>
                </a:cubicBezTo>
                <a:cubicBezTo>
                  <a:pt x="1924924" y="3707435"/>
                  <a:pt x="1803083" y="3652532"/>
                  <a:pt x="1687688" y="3672408"/>
                </a:cubicBezTo>
                <a:cubicBezTo>
                  <a:pt x="1572293" y="3692284"/>
                  <a:pt x="1411700" y="3651749"/>
                  <a:pt x="1215135" y="3672408"/>
                </a:cubicBezTo>
                <a:cubicBezTo>
                  <a:pt x="1018570" y="3693067"/>
                  <a:pt x="897813" y="3626143"/>
                  <a:pt x="652573" y="3672408"/>
                </a:cubicBezTo>
                <a:cubicBezTo>
                  <a:pt x="407333" y="3718673"/>
                  <a:pt x="286763" y="3644699"/>
                  <a:pt x="0" y="3672408"/>
                </a:cubicBezTo>
                <a:cubicBezTo>
                  <a:pt x="-23002" y="3545192"/>
                  <a:pt x="30312" y="3343524"/>
                  <a:pt x="0" y="3074330"/>
                </a:cubicBezTo>
                <a:cubicBezTo>
                  <a:pt x="-30312" y="2805136"/>
                  <a:pt x="38492" y="2778014"/>
                  <a:pt x="0" y="2549700"/>
                </a:cubicBezTo>
                <a:cubicBezTo>
                  <a:pt x="-38492" y="2321386"/>
                  <a:pt x="51326" y="2281573"/>
                  <a:pt x="0" y="2025071"/>
                </a:cubicBezTo>
                <a:cubicBezTo>
                  <a:pt x="-51326" y="1768569"/>
                  <a:pt x="51271" y="1676978"/>
                  <a:pt x="0" y="1500441"/>
                </a:cubicBezTo>
                <a:cubicBezTo>
                  <a:pt x="-51271" y="1323904"/>
                  <a:pt x="20342" y="1166084"/>
                  <a:pt x="0" y="975811"/>
                </a:cubicBezTo>
                <a:cubicBezTo>
                  <a:pt x="-20342" y="785538"/>
                  <a:pt x="57739" y="625433"/>
                  <a:pt x="0" y="487906"/>
                </a:cubicBezTo>
                <a:cubicBezTo>
                  <a:pt x="-57739" y="350380"/>
                  <a:pt x="29173" y="226952"/>
                  <a:pt x="0" y="0"/>
                </a:cubicBezTo>
                <a:close/>
              </a:path>
            </a:pathLst>
          </a:custGeom>
          <a:noFill/>
          <a:ln w="50800" cap="flat">
            <a:solidFill>
              <a:srgbClr val="7030A0"/>
            </a:solidFill>
            <a:prstDash val="sysDash"/>
            <a:miter lim="4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 name="Arrow: Up 13">
            <a:extLst>
              <a:ext uri="{FF2B5EF4-FFF2-40B4-BE49-F238E27FC236}">
                <a16:creationId xmlns:a16="http://schemas.microsoft.com/office/drawing/2014/main" id="{4ECDA9F3-503F-4610-ABD8-8319691768EB}"/>
              </a:ext>
            </a:extLst>
          </p:cNvPr>
          <p:cNvSpPr/>
          <p:nvPr/>
        </p:nvSpPr>
        <p:spPr>
          <a:xfrm>
            <a:off x="16314555" y="6185325"/>
            <a:ext cx="792088" cy="1224136"/>
          </a:xfrm>
          <a:prstGeom prst="up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Rectangle 16">
            <a:extLst>
              <a:ext uri="{FF2B5EF4-FFF2-40B4-BE49-F238E27FC236}">
                <a16:creationId xmlns:a16="http://schemas.microsoft.com/office/drawing/2014/main" id="{EC9F395E-CCEA-41E3-99A7-44A501BD67AE}"/>
              </a:ext>
            </a:extLst>
          </p:cNvPr>
          <p:cNvSpPr/>
          <p:nvPr/>
        </p:nvSpPr>
        <p:spPr>
          <a:xfrm>
            <a:off x="9383687" y="5633864"/>
            <a:ext cx="2438987" cy="2499022"/>
          </a:xfrm>
          <a:custGeom>
            <a:avLst/>
            <a:gdLst>
              <a:gd name="connsiteX0" fmla="*/ 0 w 2438987"/>
              <a:gd name="connsiteY0" fmla="*/ 0 h 2499022"/>
              <a:gd name="connsiteX1" fmla="*/ 463408 w 2438987"/>
              <a:gd name="connsiteY1" fmla="*/ 0 h 2499022"/>
              <a:gd name="connsiteX2" fmla="*/ 878035 w 2438987"/>
              <a:gd name="connsiteY2" fmla="*/ 0 h 2499022"/>
              <a:gd name="connsiteX3" fmla="*/ 1414612 w 2438987"/>
              <a:gd name="connsiteY3" fmla="*/ 0 h 2499022"/>
              <a:gd name="connsiteX4" fmla="*/ 1878020 w 2438987"/>
              <a:gd name="connsiteY4" fmla="*/ 0 h 2499022"/>
              <a:gd name="connsiteX5" fmla="*/ 2438987 w 2438987"/>
              <a:gd name="connsiteY5" fmla="*/ 0 h 2499022"/>
              <a:gd name="connsiteX6" fmla="*/ 2438987 w 2438987"/>
              <a:gd name="connsiteY6" fmla="*/ 549785 h 2499022"/>
              <a:gd name="connsiteX7" fmla="*/ 2438987 w 2438987"/>
              <a:gd name="connsiteY7" fmla="*/ 1049589 h 2499022"/>
              <a:gd name="connsiteX8" fmla="*/ 2438987 w 2438987"/>
              <a:gd name="connsiteY8" fmla="*/ 1549394 h 2499022"/>
              <a:gd name="connsiteX9" fmla="*/ 2438987 w 2438987"/>
              <a:gd name="connsiteY9" fmla="*/ 1999218 h 2499022"/>
              <a:gd name="connsiteX10" fmla="*/ 2438987 w 2438987"/>
              <a:gd name="connsiteY10" fmla="*/ 2499022 h 2499022"/>
              <a:gd name="connsiteX11" fmla="*/ 1951190 w 2438987"/>
              <a:gd name="connsiteY11" fmla="*/ 2499022 h 2499022"/>
              <a:gd name="connsiteX12" fmla="*/ 1487782 w 2438987"/>
              <a:gd name="connsiteY12" fmla="*/ 2499022 h 2499022"/>
              <a:gd name="connsiteX13" fmla="*/ 951205 w 2438987"/>
              <a:gd name="connsiteY13" fmla="*/ 2499022 h 2499022"/>
              <a:gd name="connsiteX14" fmla="*/ 414628 w 2438987"/>
              <a:gd name="connsiteY14" fmla="*/ 2499022 h 2499022"/>
              <a:gd name="connsiteX15" fmla="*/ 0 w 2438987"/>
              <a:gd name="connsiteY15" fmla="*/ 2499022 h 2499022"/>
              <a:gd name="connsiteX16" fmla="*/ 0 w 2438987"/>
              <a:gd name="connsiteY16" fmla="*/ 1999218 h 2499022"/>
              <a:gd name="connsiteX17" fmla="*/ 0 w 2438987"/>
              <a:gd name="connsiteY17" fmla="*/ 1524403 h 2499022"/>
              <a:gd name="connsiteX18" fmla="*/ 0 w 2438987"/>
              <a:gd name="connsiteY18" fmla="*/ 1099570 h 2499022"/>
              <a:gd name="connsiteX19" fmla="*/ 0 w 2438987"/>
              <a:gd name="connsiteY19" fmla="*/ 649746 h 2499022"/>
              <a:gd name="connsiteX20" fmla="*/ 0 w 2438987"/>
              <a:gd name="connsiteY20" fmla="*/ 0 h 249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8987" h="2499022" extrusionOk="0">
                <a:moveTo>
                  <a:pt x="0" y="0"/>
                </a:moveTo>
                <a:cubicBezTo>
                  <a:pt x="106312" y="-51104"/>
                  <a:pt x="345340" y="34612"/>
                  <a:pt x="463408" y="0"/>
                </a:cubicBezTo>
                <a:cubicBezTo>
                  <a:pt x="581476" y="-34612"/>
                  <a:pt x="753943" y="10746"/>
                  <a:pt x="878035" y="0"/>
                </a:cubicBezTo>
                <a:cubicBezTo>
                  <a:pt x="1002127" y="-10746"/>
                  <a:pt x="1159007" y="37742"/>
                  <a:pt x="1414612" y="0"/>
                </a:cubicBezTo>
                <a:cubicBezTo>
                  <a:pt x="1670217" y="-37742"/>
                  <a:pt x="1773689" y="12893"/>
                  <a:pt x="1878020" y="0"/>
                </a:cubicBezTo>
                <a:cubicBezTo>
                  <a:pt x="1982351" y="-12893"/>
                  <a:pt x="2177338" y="51814"/>
                  <a:pt x="2438987" y="0"/>
                </a:cubicBezTo>
                <a:cubicBezTo>
                  <a:pt x="2488921" y="179681"/>
                  <a:pt x="2383156" y="311324"/>
                  <a:pt x="2438987" y="549785"/>
                </a:cubicBezTo>
                <a:cubicBezTo>
                  <a:pt x="2494818" y="788247"/>
                  <a:pt x="2431910" y="910968"/>
                  <a:pt x="2438987" y="1049589"/>
                </a:cubicBezTo>
                <a:cubicBezTo>
                  <a:pt x="2446064" y="1188210"/>
                  <a:pt x="2420186" y="1368824"/>
                  <a:pt x="2438987" y="1549394"/>
                </a:cubicBezTo>
                <a:cubicBezTo>
                  <a:pt x="2457788" y="1729964"/>
                  <a:pt x="2387938" y="1792192"/>
                  <a:pt x="2438987" y="1999218"/>
                </a:cubicBezTo>
                <a:cubicBezTo>
                  <a:pt x="2490036" y="2206244"/>
                  <a:pt x="2384011" y="2343244"/>
                  <a:pt x="2438987" y="2499022"/>
                </a:cubicBezTo>
                <a:cubicBezTo>
                  <a:pt x="2220412" y="2513982"/>
                  <a:pt x="2069860" y="2456192"/>
                  <a:pt x="1951190" y="2499022"/>
                </a:cubicBezTo>
                <a:cubicBezTo>
                  <a:pt x="1832520" y="2541852"/>
                  <a:pt x="1683099" y="2444620"/>
                  <a:pt x="1487782" y="2499022"/>
                </a:cubicBezTo>
                <a:cubicBezTo>
                  <a:pt x="1292465" y="2553424"/>
                  <a:pt x="1085980" y="2488847"/>
                  <a:pt x="951205" y="2499022"/>
                </a:cubicBezTo>
                <a:cubicBezTo>
                  <a:pt x="816430" y="2509197"/>
                  <a:pt x="585959" y="2475618"/>
                  <a:pt x="414628" y="2499022"/>
                </a:cubicBezTo>
                <a:cubicBezTo>
                  <a:pt x="243297" y="2522426"/>
                  <a:pt x="131471" y="2459769"/>
                  <a:pt x="0" y="2499022"/>
                </a:cubicBezTo>
                <a:cubicBezTo>
                  <a:pt x="-57714" y="2320721"/>
                  <a:pt x="8842" y="2186015"/>
                  <a:pt x="0" y="1999218"/>
                </a:cubicBezTo>
                <a:cubicBezTo>
                  <a:pt x="-8842" y="1812421"/>
                  <a:pt x="32939" y="1756492"/>
                  <a:pt x="0" y="1524403"/>
                </a:cubicBezTo>
                <a:cubicBezTo>
                  <a:pt x="-32939" y="1292315"/>
                  <a:pt x="3953" y="1275177"/>
                  <a:pt x="0" y="1099570"/>
                </a:cubicBezTo>
                <a:cubicBezTo>
                  <a:pt x="-3953" y="923963"/>
                  <a:pt x="42364" y="767567"/>
                  <a:pt x="0" y="649746"/>
                </a:cubicBezTo>
                <a:cubicBezTo>
                  <a:pt x="-42364" y="531925"/>
                  <a:pt x="68949" y="235500"/>
                  <a:pt x="0" y="0"/>
                </a:cubicBezTo>
                <a:close/>
              </a:path>
            </a:pathLst>
          </a:custGeom>
          <a:noFill/>
          <a:ln w="50800" cap="flat">
            <a:solidFill>
              <a:srgbClr val="7030A0"/>
            </a:solidFill>
            <a:prstDash val="sysDash"/>
            <a:miter lim="4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16" name="Straight Connector 15">
            <a:extLst>
              <a:ext uri="{FF2B5EF4-FFF2-40B4-BE49-F238E27FC236}">
                <a16:creationId xmlns:a16="http://schemas.microsoft.com/office/drawing/2014/main" id="{6369574E-3DD2-4138-9DA7-226D195C3B4F}"/>
              </a:ext>
            </a:extLst>
          </p:cNvPr>
          <p:cNvCxnSpPr>
            <a:cxnSpLocks/>
            <a:stCxn id="17" idx="1"/>
            <a:endCxn id="3" idx="0"/>
          </p:cNvCxnSpPr>
          <p:nvPr/>
        </p:nvCxnSpPr>
        <p:spPr>
          <a:xfrm flipH="1">
            <a:off x="4371411" y="6883375"/>
            <a:ext cx="5012276" cy="3356282"/>
          </a:xfrm>
          <a:prstGeom prst="line">
            <a:avLst/>
          </a:prstGeom>
          <a:noFill/>
          <a:ln w="47625" cap="flat">
            <a:solidFill>
              <a:srgbClr val="7030A0"/>
            </a:solidFill>
            <a:prstDash val="sysDash"/>
            <a:miter lim="400000"/>
          </a:ln>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67302971-142F-4E86-AB63-230683A98674}"/>
              </a:ext>
            </a:extLst>
          </p:cNvPr>
          <p:cNvCxnSpPr>
            <a:cxnSpLocks/>
            <a:stCxn id="17" idx="2"/>
            <a:endCxn id="3" idx="3"/>
          </p:cNvCxnSpPr>
          <p:nvPr/>
        </p:nvCxnSpPr>
        <p:spPr>
          <a:xfrm flipH="1">
            <a:off x="8144110" y="8132886"/>
            <a:ext cx="2459071" cy="3464289"/>
          </a:xfrm>
          <a:prstGeom prst="line">
            <a:avLst/>
          </a:prstGeom>
          <a:noFill/>
          <a:ln w="47625" cap="flat">
            <a:solidFill>
              <a:srgbClr val="7030A0"/>
            </a:solidFill>
            <a:prstDash val="sysDash"/>
            <a:miter lim="400000"/>
          </a:ln>
        </p:spPr>
        <p:style>
          <a:lnRef idx="0">
            <a:scrgbClr r="0" g="0" b="0"/>
          </a:lnRef>
          <a:fillRef idx="0">
            <a:scrgbClr r="0" g="0" b="0"/>
          </a:fillRef>
          <a:effectRef idx="0">
            <a:scrgbClr r="0" g="0" b="0"/>
          </a:effectRef>
          <a:fontRef idx="none"/>
        </p:style>
      </p:cxnSp>
      <p:sp>
        <p:nvSpPr>
          <p:cNvPr id="32" name="Arrow: Up 31">
            <a:extLst>
              <a:ext uri="{FF2B5EF4-FFF2-40B4-BE49-F238E27FC236}">
                <a16:creationId xmlns:a16="http://schemas.microsoft.com/office/drawing/2014/main" id="{D79CFBE9-F3CC-4252-A13A-232B4ACEBE30}"/>
              </a:ext>
            </a:extLst>
          </p:cNvPr>
          <p:cNvSpPr/>
          <p:nvPr/>
        </p:nvSpPr>
        <p:spPr>
          <a:xfrm rot="4513955">
            <a:off x="10033487" y="9675885"/>
            <a:ext cx="744910" cy="3317048"/>
          </a:xfrm>
          <a:prstGeom prst="up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3" name="TextBox 32">
            <a:extLst>
              <a:ext uri="{FF2B5EF4-FFF2-40B4-BE49-F238E27FC236}">
                <a16:creationId xmlns:a16="http://schemas.microsoft.com/office/drawing/2014/main" id="{572CEBDF-F462-426B-95B0-DF8882F38573}"/>
              </a:ext>
            </a:extLst>
          </p:cNvPr>
          <p:cNvSpPr txBox="1"/>
          <p:nvPr/>
        </p:nvSpPr>
        <p:spPr>
          <a:xfrm>
            <a:off x="564408" y="3763848"/>
            <a:ext cx="7261648" cy="3334246"/>
          </a:xfrm>
          <a:prstGeom prst="rect">
            <a:avLst/>
          </a:prstGeom>
          <a:solidFill>
            <a:schemeClr val="accent2">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dirty="0"/>
              <a:t>在存在有生物组织的空间分型信息的情况下，可以直接通过</a:t>
            </a:r>
            <a:r>
              <a:rPr lang="en-US" altLang="zh-CN" dirty="0" err="1"/>
              <a:t>MZKit</a:t>
            </a:r>
            <a:r>
              <a:rPr lang="zh-CN" altLang="en-US" dirty="0"/>
              <a:t>进行相应的代谢物在不同组织区域上的表达图的查看</a:t>
            </a:r>
            <a:endParaRPr lang="en-US" altLang="zh-CN" dirty="0"/>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dirty="0"/>
              <a:t>可以看见，通过</a:t>
            </a:r>
            <a:r>
              <a:rPr lang="en-US" altLang="zh-CN" dirty="0" err="1"/>
              <a:t>MZKit</a:t>
            </a:r>
            <a:r>
              <a:rPr lang="zh-CN" altLang="en-US" dirty="0"/>
              <a:t>进行生物组织样本的空间分型的自动化处理的结果，与代谢物分子的实际上的表达分布情况非常一致</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4" name="TextBox 33">
            <a:extLst>
              <a:ext uri="{FF2B5EF4-FFF2-40B4-BE49-F238E27FC236}">
                <a16:creationId xmlns:a16="http://schemas.microsoft.com/office/drawing/2014/main" id="{79D91BF0-03B4-47A1-8755-F34839A912CA}"/>
              </a:ext>
            </a:extLst>
          </p:cNvPr>
          <p:cNvSpPr txBox="1"/>
          <p:nvPr/>
        </p:nvSpPr>
        <p:spPr>
          <a:xfrm>
            <a:off x="19968864" y="2240583"/>
            <a:ext cx="3991088" cy="1025922"/>
          </a:xfrm>
          <a:prstGeom prst="rect">
            <a:avLst/>
          </a:prstGeom>
          <a:solidFill>
            <a:schemeClr val="accent6">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自动化重建出来的生物样本组织的空间结构</a:t>
            </a:r>
          </a:p>
        </p:txBody>
      </p:sp>
      <p:sp>
        <p:nvSpPr>
          <p:cNvPr id="37" name="TextBox 36">
            <a:extLst>
              <a:ext uri="{FF2B5EF4-FFF2-40B4-BE49-F238E27FC236}">
                <a16:creationId xmlns:a16="http://schemas.microsoft.com/office/drawing/2014/main" id="{BBA81320-EF3F-49A6-8EE1-939EF4618E31}"/>
              </a:ext>
            </a:extLst>
          </p:cNvPr>
          <p:cNvSpPr txBox="1"/>
          <p:nvPr/>
        </p:nvSpPr>
        <p:spPr>
          <a:xfrm>
            <a:off x="12480032" y="11153877"/>
            <a:ext cx="8671678" cy="1487587"/>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代谢物在整个生物组织上的表达分布情况，可以看见红色的</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region_1</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的表达特征非常明显，与</a:t>
            </a: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MZKit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自动化重建的结果非常一致</a:t>
            </a:r>
          </a:p>
        </p:txBody>
      </p:sp>
    </p:spTree>
    <p:extLst>
      <p:ext uri="{BB962C8B-B14F-4D97-AF65-F5344CB8AC3E}">
        <p14:creationId xmlns:p14="http://schemas.microsoft.com/office/powerpoint/2010/main" val="134698765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742728" y="682228"/>
            <a:ext cx="8468665"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代谢组学数据分析</a:t>
            </a:r>
          </a:p>
        </p:txBody>
      </p:sp>
      <p:pic>
        <p:nvPicPr>
          <p:cNvPr id="4" name="Picture 3">
            <a:extLst>
              <a:ext uri="{FF2B5EF4-FFF2-40B4-BE49-F238E27FC236}">
                <a16:creationId xmlns:a16="http://schemas.microsoft.com/office/drawing/2014/main" id="{7BF640F6-93B1-4832-8E78-18A651FBD3AB}"/>
              </a:ext>
            </a:extLst>
          </p:cNvPr>
          <p:cNvPicPr>
            <a:picLocks noChangeAspect="1"/>
          </p:cNvPicPr>
          <p:nvPr/>
        </p:nvPicPr>
        <p:blipFill>
          <a:blip r:embed="rId5"/>
          <a:stretch>
            <a:fillRect/>
          </a:stretch>
        </p:blipFill>
        <p:spPr>
          <a:xfrm>
            <a:off x="598712" y="8154144"/>
            <a:ext cx="7768817" cy="3535188"/>
          </a:xfrm>
          <a:prstGeom prst="rect">
            <a:avLst/>
          </a:prstGeom>
          <a:effectLst>
            <a:outerShdw blurRad="152400" sx="102000" sy="102000" algn="ctr" rotWithShape="0">
              <a:prstClr val="black">
                <a:alpha val="23000"/>
              </a:prstClr>
            </a:outerShdw>
          </a:effectLst>
        </p:spPr>
      </p:pic>
      <p:pic>
        <p:nvPicPr>
          <p:cNvPr id="6" name="Picture 5">
            <a:extLst>
              <a:ext uri="{FF2B5EF4-FFF2-40B4-BE49-F238E27FC236}">
                <a16:creationId xmlns:a16="http://schemas.microsoft.com/office/drawing/2014/main" id="{9C38C82A-062F-4055-AE2C-748FD6C115A0}"/>
              </a:ext>
            </a:extLst>
          </p:cNvPr>
          <p:cNvPicPr>
            <a:picLocks noChangeAspect="1"/>
          </p:cNvPicPr>
          <p:nvPr/>
        </p:nvPicPr>
        <p:blipFill>
          <a:blip r:embed="rId6"/>
          <a:stretch>
            <a:fillRect/>
          </a:stretch>
        </p:blipFill>
        <p:spPr>
          <a:xfrm>
            <a:off x="9168157" y="2177480"/>
            <a:ext cx="15193195" cy="9793088"/>
          </a:xfrm>
          <a:prstGeom prst="rect">
            <a:avLst/>
          </a:prstGeom>
        </p:spPr>
      </p:pic>
      <p:sp>
        <p:nvSpPr>
          <p:cNvPr id="3" name="TextBox 2">
            <a:extLst>
              <a:ext uri="{FF2B5EF4-FFF2-40B4-BE49-F238E27FC236}">
                <a16:creationId xmlns:a16="http://schemas.microsoft.com/office/drawing/2014/main" id="{60B34085-41BB-4DC9-876A-DCCAD54CE5E5}"/>
              </a:ext>
            </a:extLst>
          </p:cNvPr>
          <p:cNvSpPr txBox="1"/>
          <p:nvPr/>
        </p:nvSpPr>
        <p:spPr>
          <a:xfrm>
            <a:off x="454696" y="2465512"/>
            <a:ext cx="8352928" cy="379591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MZKit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工作站软件之中内置了一个代谢组学数据统计分析模块，可以通过这个模块实现简单的多元统计分析。</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在空间代谢原始数据存在有组织空间分型信息的情况下，可以选中需要进行分析的离子列表，然后自动执行单细胞</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Bootstrapping</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采样，启动代谢组学多元统计分析功能</a:t>
            </a:r>
          </a:p>
        </p:txBody>
      </p:sp>
      <p:sp>
        <p:nvSpPr>
          <p:cNvPr id="5" name="Rectangle 4">
            <a:extLst>
              <a:ext uri="{FF2B5EF4-FFF2-40B4-BE49-F238E27FC236}">
                <a16:creationId xmlns:a16="http://schemas.microsoft.com/office/drawing/2014/main" id="{EDFF4E5F-9E5F-4937-8BBF-CD44846FB340}"/>
              </a:ext>
            </a:extLst>
          </p:cNvPr>
          <p:cNvSpPr/>
          <p:nvPr/>
        </p:nvSpPr>
        <p:spPr>
          <a:xfrm>
            <a:off x="1030760" y="8730208"/>
            <a:ext cx="2520280" cy="2959124"/>
          </a:xfrm>
          <a:prstGeom prst="rect">
            <a:avLst/>
          </a:prstGeom>
          <a:noFill/>
          <a:ln w="47625"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 name="Rectangle 9">
            <a:extLst>
              <a:ext uri="{FF2B5EF4-FFF2-40B4-BE49-F238E27FC236}">
                <a16:creationId xmlns:a16="http://schemas.microsoft.com/office/drawing/2014/main" id="{73E1060A-7217-4819-B0A6-62C5F4514AB0}"/>
              </a:ext>
            </a:extLst>
          </p:cNvPr>
          <p:cNvSpPr/>
          <p:nvPr/>
        </p:nvSpPr>
        <p:spPr>
          <a:xfrm>
            <a:off x="3415564" y="8298160"/>
            <a:ext cx="936104" cy="864096"/>
          </a:xfrm>
          <a:prstGeom prst="rect">
            <a:avLst/>
          </a:prstGeom>
          <a:noFill/>
          <a:ln w="47625"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TextBox 6">
            <a:extLst>
              <a:ext uri="{FF2B5EF4-FFF2-40B4-BE49-F238E27FC236}">
                <a16:creationId xmlns:a16="http://schemas.microsoft.com/office/drawing/2014/main" id="{C841038C-F0CB-4A0E-98FD-2AADD99326A0}"/>
              </a:ext>
            </a:extLst>
          </p:cNvPr>
          <p:cNvSpPr txBox="1"/>
          <p:nvPr/>
        </p:nvSpPr>
        <p:spPr>
          <a:xfrm>
            <a:off x="647980" y="11986492"/>
            <a:ext cx="5535170" cy="564257"/>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1. </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选中需要进行分析的离子列表</a:t>
            </a:r>
          </a:p>
        </p:txBody>
      </p:sp>
      <p:sp>
        <p:nvSpPr>
          <p:cNvPr id="12" name="TextBox 11">
            <a:extLst>
              <a:ext uri="{FF2B5EF4-FFF2-40B4-BE49-F238E27FC236}">
                <a16:creationId xmlns:a16="http://schemas.microsoft.com/office/drawing/2014/main" id="{76856589-6AF1-4564-BF14-7D65B28ABDC8}"/>
              </a:ext>
            </a:extLst>
          </p:cNvPr>
          <p:cNvSpPr txBox="1"/>
          <p:nvPr/>
        </p:nvSpPr>
        <p:spPr>
          <a:xfrm>
            <a:off x="2464834" y="7172449"/>
            <a:ext cx="6303009" cy="564257"/>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altLang="zh-CN" dirty="0"/>
              <a:t>2</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 </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点击代谢组工作站图标，启动分析</a:t>
            </a:r>
          </a:p>
        </p:txBody>
      </p:sp>
      <p:sp>
        <p:nvSpPr>
          <p:cNvPr id="8" name="Arrow: Right 7">
            <a:extLst>
              <a:ext uri="{FF2B5EF4-FFF2-40B4-BE49-F238E27FC236}">
                <a16:creationId xmlns:a16="http://schemas.microsoft.com/office/drawing/2014/main" id="{DA3A7E3E-2245-421A-9A61-6F5A2E13114A}"/>
              </a:ext>
            </a:extLst>
          </p:cNvPr>
          <p:cNvSpPr/>
          <p:nvPr/>
        </p:nvSpPr>
        <p:spPr>
          <a:xfrm>
            <a:off x="7515545" y="9437383"/>
            <a:ext cx="1472346" cy="968710"/>
          </a:xfrm>
          <a:prstGeom prst="rightArrow">
            <a:avLst/>
          </a:prstGeom>
          <a:solidFill>
            <a:schemeClr val="accent1"/>
          </a:solidFill>
          <a:ln w="12700" cap="flat">
            <a:noFill/>
            <a:miter lim="400000"/>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82172439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randombar(horizontal)">
                                      <p:cBhvr>
                                        <p:cTn id="23" dur="500"/>
                                        <p:tgtEl>
                                          <p:spTgt spid="10"/>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randombar(horizontal)">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randombar(horizontal)">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7" grpId="0" animBg="1"/>
      <p:bldP spid="12"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742728" y="682228"/>
            <a:ext cx="8468665"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代谢组学数据分析</a:t>
            </a:r>
          </a:p>
        </p:txBody>
      </p:sp>
      <p:pic>
        <p:nvPicPr>
          <p:cNvPr id="9" name="Picture 8">
            <a:extLst>
              <a:ext uri="{FF2B5EF4-FFF2-40B4-BE49-F238E27FC236}">
                <a16:creationId xmlns:a16="http://schemas.microsoft.com/office/drawing/2014/main" id="{1AD44835-42B4-4AAE-8166-87A633C5CD2F}"/>
              </a:ext>
            </a:extLst>
          </p:cNvPr>
          <p:cNvPicPr>
            <a:picLocks noChangeAspect="1"/>
          </p:cNvPicPr>
          <p:nvPr/>
        </p:nvPicPr>
        <p:blipFill>
          <a:blip r:embed="rId5"/>
          <a:stretch>
            <a:fillRect/>
          </a:stretch>
        </p:blipFill>
        <p:spPr>
          <a:xfrm>
            <a:off x="7151440" y="2332172"/>
            <a:ext cx="17087587" cy="10996428"/>
          </a:xfrm>
          <a:prstGeom prst="rect">
            <a:avLst/>
          </a:prstGeom>
        </p:spPr>
      </p:pic>
      <p:sp>
        <p:nvSpPr>
          <p:cNvPr id="13" name="Rectangle 12">
            <a:extLst>
              <a:ext uri="{FF2B5EF4-FFF2-40B4-BE49-F238E27FC236}">
                <a16:creationId xmlns:a16="http://schemas.microsoft.com/office/drawing/2014/main" id="{CE68C01D-BA5F-409C-B137-E363F005EEEC}"/>
              </a:ext>
            </a:extLst>
          </p:cNvPr>
          <p:cNvSpPr/>
          <p:nvPr/>
        </p:nvSpPr>
        <p:spPr>
          <a:xfrm>
            <a:off x="9095656" y="2825552"/>
            <a:ext cx="2304256" cy="1584176"/>
          </a:xfrm>
          <a:custGeom>
            <a:avLst/>
            <a:gdLst>
              <a:gd name="connsiteX0" fmla="*/ 0 w 2304256"/>
              <a:gd name="connsiteY0" fmla="*/ 0 h 1584176"/>
              <a:gd name="connsiteX1" fmla="*/ 553021 w 2304256"/>
              <a:gd name="connsiteY1" fmla="*/ 0 h 1584176"/>
              <a:gd name="connsiteX2" fmla="*/ 1059958 w 2304256"/>
              <a:gd name="connsiteY2" fmla="*/ 0 h 1584176"/>
              <a:gd name="connsiteX3" fmla="*/ 1682107 w 2304256"/>
              <a:gd name="connsiteY3" fmla="*/ 0 h 1584176"/>
              <a:gd name="connsiteX4" fmla="*/ 2304256 w 2304256"/>
              <a:gd name="connsiteY4" fmla="*/ 0 h 1584176"/>
              <a:gd name="connsiteX5" fmla="*/ 2304256 w 2304256"/>
              <a:gd name="connsiteY5" fmla="*/ 512217 h 1584176"/>
              <a:gd name="connsiteX6" fmla="*/ 2304256 w 2304256"/>
              <a:gd name="connsiteY6" fmla="*/ 1008592 h 1584176"/>
              <a:gd name="connsiteX7" fmla="*/ 2304256 w 2304256"/>
              <a:gd name="connsiteY7" fmla="*/ 1584176 h 1584176"/>
              <a:gd name="connsiteX8" fmla="*/ 1728192 w 2304256"/>
              <a:gd name="connsiteY8" fmla="*/ 1584176 h 1584176"/>
              <a:gd name="connsiteX9" fmla="*/ 1221256 w 2304256"/>
              <a:gd name="connsiteY9" fmla="*/ 1584176 h 1584176"/>
              <a:gd name="connsiteX10" fmla="*/ 645192 w 2304256"/>
              <a:gd name="connsiteY10" fmla="*/ 1584176 h 1584176"/>
              <a:gd name="connsiteX11" fmla="*/ 0 w 2304256"/>
              <a:gd name="connsiteY11" fmla="*/ 1584176 h 1584176"/>
              <a:gd name="connsiteX12" fmla="*/ 0 w 2304256"/>
              <a:gd name="connsiteY12" fmla="*/ 1071959 h 1584176"/>
              <a:gd name="connsiteX13" fmla="*/ 0 w 2304256"/>
              <a:gd name="connsiteY13" fmla="*/ 559742 h 1584176"/>
              <a:gd name="connsiteX14" fmla="*/ 0 w 2304256"/>
              <a:gd name="connsiteY14" fmla="*/ 0 h 1584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04256" h="1584176" extrusionOk="0">
                <a:moveTo>
                  <a:pt x="0" y="0"/>
                </a:moveTo>
                <a:cubicBezTo>
                  <a:pt x="236353" y="8080"/>
                  <a:pt x="362718" y="12688"/>
                  <a:pt x="553021" y="0"/>
                </a:cubicBezTo>
                <a:cubicBezTo>
                  <a:pt x="743324" y="-12688"/>
                  <a:pt x="950156" y="23350"/>
                  <a:pt x="1059958" y="0"/>
                </a:cubicBezTo>
                <a:cubicBezTo>
                  <a:pt x="1169760" y="-23350"/>
                  <a:pt x="1405047" y="-13350"/>
                  <a:pt x="1682107" y="0"/>
                </a:cubicBezTo>
                <a:cubicBezTo>
                  <a:pt x="1959167" y="13350"/>
                  <a:pt x="1997458" y="19958"/>
                  <a:pt x="2304256" y="0"/>
                </a:cubicBezTo>
                <a:cubicBezTo>
                  <a:pt x="2323632" y="215063"/>
                  <a:pt x="2306802" y="315286"/>
                  <a:pt x="2304256" y="512217"/>
                </a:cubicBezTo>
                <a:cubicBezTo>
                  <a:pt x="2301710" y="709148"/>
                  <a:pt x="2280914" y="844938"/>
                  <a:pt x="2304256" y="1008592"/>
                </a:cubicBezTo>
                <a:cubicBezTo>
                  <a:pt x="2327598" y="1172247"/>
                  <a:pt x="2305757" y="1319986"/>
                  <a:pt x="2304256" y="1584176"/>
                </a:cubicBezTo>
                <a:cubicBezTo>
                  <a:pt x="2101359" y="1567185"/>
                  <a:pt x="2013444" y="1556683"/>
                  <a:pt x="1728192" y="1584176"/>
                </a:cubicBezTo>
                <a:cubicBezTo>
                  <a:pt x="1442940" y="1611669"/>
                  <a:pt x="1343813" y="1576073"/>
                  <a:pt x="1221256" y="1584176"/>
                </a:cubicBezTo>
                <a:cubicBezTo>
                  <a:pt x="1098699" y="1592279"/>
                  <a:pt x="882770" y="1563090"/>
                  <a:pt x="645192" y="1584176"/>
                </a:cubicBezTo>
                <a:cubicBezTo>
                  <a:pt x="407614" y="1605262"/>
                  <a:pt x="284285" y="1613146"/>
                  <a:pt x="0" y="1584176"/>
                </a:cubicBezTo>
                <a:cubicBezTo>
                  <a:pt x="6434" y="1429702"/>
                  <a:pt x="11104" y="1233870"/>
                  <a:pt x="0" y="1071959"/>
                </a:cubicBezTo>
                <a:cubicBezTo>
                  <a:pt x="-11104" y="910048"/>
                  <a:pt x="-16542" y="784923"/>
                  <a:pt x="0" y="559742"/>
                </a:cubicBezTo>
                <a:cubicBezTo>
                  <a:pt x="16542" y="334561"/>
                  <a:pt x="-23851" y="163950"/>
                  <a:pt x="0" y="0"/>
                </a:cubicBezTo>
                <a:close/>
              </a:path>
            </a:pathLst>
          </a:custGeom>
          <a:noFill/>
          <a:ln w="63500" cap="flat">
            <a:solidFill>
              <a:srgbClr val="7030A0"/>
            </a:solidFill>
            <a:prstDash val="sysDash"/>
            <a:miter lim="400000"/>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15" name="Picture 14">
            <a:extLst>
              <a:ext uri="{FF2B5EF4-FFF2-40B4-BE49-F238E27FC236}">
                <a16:creationId xmlns:a16="http://schemas.microsoft.com/office/drawing/2014/main" id="{0E59F7DE-ADC2-4D32-AF1B-C694E5BD2781}"/>
              </a:ext>
            </a:extLst>
          </p:cNvPr>
          <p:cNvPicPr>
            <a:picLocks noChangeAspect="1"/>
          </p:cNvPicPr>
          <p:nvPr/>
        </p:nvPicPr>
        <p:blipFill>
          <a:blip r:embed="rId6"/>
          <a:stretch>
            <a:fillRect/>
          </a:stretch>
        </p:blipFill>
        <p:spPr>
          <a:xfrm>
            <a:off x="712243" y="5329867"/>
            <a:ext cx="5344539" cy="3616365"/>
          </a:xfrm>
          <a:custGeom>
            <a:avLst/>
            <a:gdLst>
              <a:gd name="connsiteX0" fmla="*/ 0 w 5344539"/>
              <a:gd name="connsiteY0" fmla="*/ 0 h 3616365"/>
              <a:gd name="connsiteX1" fmla="*/ 486947 w 5344539"/>
              <a:gd name="connsiteY1" fmla="*/ 0 h 3616365"/>
              <a:gd name="connsiteX2" fmla="*/ 1080785 w 5344539"/>
              <a:gd name="connsiteY2" fmla="*/ 0 h 3616365"/>
              <a:gd name="connsiteX3" fmla="*/ 1781513 w 5344539"/>
              <a:gd name="connsiteY3" fmla="*/ 0 h 3616365"/>
              <a:gd name="connsiteX4" fmla="*/ 2268460 w 5344539"/>
              <a:gd name="connsiteY4" fmla="*/ 0 h 3616365"/>
              <a:gd name="connsiteX5" fmla="*/ 2915743 w 5344539"/>
              <a:gd name="connsiteY5" fmla="*/ 0 h 3616365"/>
              <a:gd name="connsiteX6" fmla="*/ 3402690 w 5344539"/>
              <a:gd name="connsiteY6" fmla="*/ 0 h 3616365"/>
              <a:gd name="connsiteX7" fmla="*/ 3996527 w 5344539"/>
              <a:gd name="connsiteY7" fmla="*/ 0 h 3616365"/>
              <a:gd name="connsiteX8" fmla="*/ 4643811 w 5344539"/>
              <a:gd name="connsiteY8" fmla="*/ 0 h 3616365"/>
              <a:gd name="connsiteX9" fmla="*/ 5344539 w 5344539"/>
              <a:gd name="connsiteY9" fmla="*/ 0 h 3616365"/>
              <a:gd name="connsiteX10" fmla="*/ 5344539 w 5344539"/>
              <a:gd name="connsiteY10" fmla="*/ 408133 h 3616365"/>
              <a:gd name="connsiteX11" fmla="*/ 5344539 w 5344539"/>
              <a:gd name="connsiteY11" fmla="*/ 924756 h 3616365"/>
              <a:gd name="connsiteX12" fmla="*/ 5344539 w 5344539"/>
              <a:gd name="connsiteY12" fmla="*/ 1513707 h 3616365"/>
              <a:gd name="connsiteX13" fmla="*/ 5344539 w 5344539"/>
              <a:gd name="connsiteY13" fmla="*/ 2066494 h 3616365"/>
              <a:gd name="connsiteX14" fmla="*/ 5344539 w 5344539"/>
              <a:gd name="connsiteY14" fmla="*/ 2546954 h 3616365"/>
              <a:gd name="connsiteX15" fmla="*/ 5344539 w 5344539"/>
              <a:gd name="connsiteY15" fmla="*/ 3099741 h 3616365"/>
              <a:gd name="connsiteX16" fmla="*/ 5344539 w 5344539"/>
              <a:gd name="connsiteY16" fmla="*/ 3616365 h 3616365"/>
              <a:gd name="connsiteX17" fmla="*/ 4750701 w 5344539"/>
              <a:gd name="connsiteY17" fmla="*/ 3616365 h 3616365"/>
              <a:gd name="connsiteX18" fmla="*/ 4049973 w 5344539"/>
              <a:gd name="connsiteY18" fmla="*/ 3616365 h 3616365"/>
              <a:gd name="connsiteX19" fmla="*/ 3349244 w 5344539"/>
              <a:gd name="connsiteY19" fmla="*/ 3616365 h 3616365"/>
              <a:gd name="connsiteX20" fmla="*/ 2701961 w 5344539"/>
              <a:gd name="connsiteY20" fmla="*/ 3616365 h 3616365"/>
              <a:gd name="connsiteX21" fmla="*/ 2054678 w 5344539"/>
              <a:gd name="connsiteY21" fmla="*/ 3616365 h 3616365"/>
              <a:gd name="connsiteX22" fmla="*/ 1407395 w 5344539"/>
              <a:gd name="connsiteY22" fmla="*/ 3616365 h 3616365"/>
              <a:gd name="connsiteX23" fmla="*/ 920448 w 5344539"/>
              <a:gd name="connsiteY23" fmla="*/ 3616365 h 3616365"/>
              <a:gd name="connsiteX24" fmla="*/ 0 w 5344539"/>
              <a:gd name="connsiteY24" fmla="*/ 3616365 h 3616365"/>
              <a:gd name="connsiteX25" fmla="*/ 0 w 5344539"/>
              <a:gd name="connsiteY25" fmla="*/ 3099741 h 3616365"/>
              <a:gd name="connsiteX26" fmla="*/ 0 w 5344539"/>
              <a:gd name="connsiteY26" fmla="*/ 2691609 h 3616365"/>
              <a:gd name="connsiteX27" fmla="*/ 0 w 5344539"/>
              <a:gd name="connsiteY27" fmla="*/ 2138822 h 3616365"/>
              <a:gd name="connsiteX28" fmla="*/ 0 w 5344539"/>
              <a:gd name="connsiteY28" fmla="*/ 1730689 h 3616365"/>
              <a:gd name="connsiteX29" fmla="*/ 0 w 5344539"/>
              <a:gd name="connsiteY29" fmla="*/ 1214065 h 3616365"/>
              <a:gd name="connsiteX30" fmla="*/ 0 w 5344539"/>
              <a:gd name="connsiteY30" fmla="*/ 625115 h 3616365"/>
              <a:gd name="connsiteX31" fmla="*/ 0 w 5344539"/>
              <a:gd name="connsiteY31" fmla="*/ 0 h 3616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344539" h="3616365" fill="none" extrusionOk="0">
                <a:moveTo>
                  <a:pt x="0" y="0"/>
                </a:moveTo>
                <a:cubicBezTo>
                  <a:pt x="219963" y="-30118"/>
                  <a:pt x="318841" y="13050"/>
                  <a:pt x="486947" y="0"/>
                </a:cubicBezTo>
                <a:cubicBezTo>
                  <a:pt x="655053" y="-13050"/>
                  <a:pt x="906171" y="6548"/>
                  <a:pt x="1080785" y="0"/>
                </a:cubicBezTo>
                <a:cubicBezTo>
                  <a:pt x="1255399" y="-6548"/>
                  <a:pt x="1581776" y="63509"/>
                  <a:pt x="1781513" y="0"/>
                </a:cubicBezTo>
                <a:cubicBezTo>
                  <a:pt x="1981250" y="-63509"/>
                  <a:pt x="2099816" y="48374"/>
                  <a:pt x="2268460" y="0"/>
                </a:cubicBezTo>
                <a:cubicBezTo>
                  <a:pt x="2437104" y="-48374"/>
                  <a:pt x="2746659" y="17298"/>
                  <a:pt x="2915743" y="0"/>
                </a:cubicBezTo>
                <a:cubicBezTo>
                  <a:pt x="3084827" y="-17298"/>
                  <a:pt x="3170486" y="32376"/>
                  <a:pt x="3402690" y="0"/>
                </a:cubicBezTo>
                <a:cubicBezTo>
                  <a:pt x="3634894" y="-32376"/>
                  <a:pt x="3762645" y="26737"/>
                  <a:pt x="3996527" y="0"/>
                </a:cubicBezTo>
                <a:cubicBezTo>
                  <a:pt x="4230409" y="-26737"/>
                  <a:pt x="4506463" y="46606"/>
                  <a:pt x="4643811" y="0"/>
                </a:cubicBezTo>
                <a:cubicBezTo>
                  <a:pt x="4781159" y="-46606"/>
                  <a:pt x="5095888" y="37272"/>
                  <a:pt x="5344539" y="0"/>
                </a:cubicBezTo>
                <a:cubicBezTo>
                  <a:pt x="5357354" y="92047"/>
                  <a:pt x="5321744" y="224023"/>
                  <a:pt x="5344539" y="408133"/>
                </a:cubicBezTo>
                <a:cubicBezTo>
                  <a:pt x="5367334" y="592243"/>
                  <a:pt x="5307489" y="724446"/>
                  <a:pt x="5344539" y="924756"/>
                </a:cubicBezTo>
                <a:cubicBezTo>
                  <a:pt x="5381589" y="1125066"/>
                  <a:pt x="5284032" y="1284166"/>
                  <a:pt x="5344539" y="1513707"/>
                </a:cubicBezTo>
                <a:cubicBezTo>
                  <a:pt x="5405046" y="1743248"/>
                  <a:pt x="5300368" y="1848815"/>
                  <a:pt x="5344539" y="2066494"/>
                </a:cubicBezTo>
                <a:cubicBezTo>
                  <a:pt x="5388710" y="2284173"/>
                  <a:pt x="5344349" y="2370110"/>
                  <a:pt x="5344539" y="2546954"/>
                </a:cubicBezTo>
                <a:cubicBezTo>
                  <a:pt x="5344729" y="2723798"/>
                  <a:pt x="5289945" y="2971360"/>
                  <a:pt x="5344539" y="3099741"/>
                </a:cubicBezTo>
                <a:cubicBezTo>
                  <a:pt x="5399133" y="3228122"/>
                  <a:pt x="5288029" y="3429590"/>
                  <a:pt x="5344539" y="3616365"/>
                </a:cubicBezTo>
                <a:cubicBezTo>
                  <a:pt x="5165872" y="3657786"/>
                  <a:pt x="5034703" y="3587082"/>
                  <a:pt x="4750701" y="3616365"/>
                </a:cubicBezTo>
                <a:cubicBezTo>
                  <a:pt x="4466699" y="3645648"/>
                  <a:pt x="4323688" y="3568854"/>
                  <a:pt x="4049973" y="3616365"/>
                </a:cubicBezTo>
                <a:cubicBezTo>
                  <a:pt x="3776258" y="3663876"/>
                  <a:pt x="3540862" y="3571810"/>
                  <a:pt x="3349244" y="3616365"/>
                </a:cubicBezTo>
                <a:cubicBezTo>
                  <a:pt x="3157626" y="3660920"/>
                  <a:pt x="2980196" y="3607428"/>
                  <a:pt x="2701961" y="3616365"/>
                </a:cubicBezTo>
                <a:cubicBezTo>
                  <a:pt x="2423726" y="3625302"/>
                  <a:pt x="2313582" y="3571879"/>
                  <a:pt x="2054678" y="3616365"/>
                </a:cubicBezTo>
                <a:cubicBezTo>
                  <a:pt x="1795774" y="3660851"/>
                  <a:pt x="1598544" y="3606334"/>
                  <a:pt x="1407395" y="3616365"/>
                </a:cubicBezTo>
                <a:cubicBezTo>
                  <a:pt x="1216246" y="3626396"/>
                  <a:pt x="1124538" y="3568178"/>
                  <a:pt x="920448" y="3616365"/>
                </a:cubicBezTo>
                <a:cubicBezTo>
                  <a:pt x="716358" y="3664552"/>
                  <a:pt x="403112" y="3536299"/>
                  <a:pt x="0" y="3616365"/>
                </a:cubicBezTo>
                <a:cubicBezTo>
                  <a:pt x="-56497" y="3451511"/>
                  <a:pt x="31753" y="3216054"/>
                  <a:pt x="0" y="3099741"/>
                </a:cubicBezTo>
                <a:cubicBezTo>
                  <a:pt x="-31753" y="2983428"/>
                  <a:pt x="4507" y="2781761"/>
                  <a:pt x="0" y="2691609"/>
                </a:cubicBezTo>
                <a:cubicBezTo>
                  <a:pt x="-4507" y="2601457"/>
                  <a:pt x="41590" y="2402876"/>
                  <a:pt x="0" y="2138822"/>
                </a:cubicBezTo>
                <a:cubicBezTo>
                  <a:pt x="-41590" y="1874768"/>
                  <a:pt x="41461" y="1905179"/>
                  <a:pt x="0" y="1730689"/>
                </a:cubicBezTo>
                <a:cubicBezTo>
                  <a:pt x="-41461" y="1556199"/>
                  <a:pt x="41836" y="1408956"/>
                  <a:pt x="0" y="1214065"/>
                </a:cubicBezTo>
                <a:cubicBezTo>
                  <a:pt x="-41836" y="1019174"/>
                  <a:pt x="4724" y="868168"/>
                  <a:pt x="0" y="625115"/>
                </a:cubicBezTo>
                <a:cubicBezTo>
                  <a:pt x="-4724" y="382062"/>
                  <a:pt x="38385" y="246654"/>
                  <a:pt x="0" y="0"/>
                </a:cubicBezTo>
                <a:close/>
              </a:path>
              <a:path w="5344539" h="3616365" stroke="0" extrusionOk="0">
                <a:moveTo>
                  <a:pt x="0" y="0"/>
                </a:moveTo>
                <a:cubicBezTo>
                  <a:pt x="191978" y="-32407"/>
                  <a:pt x="348343" y="38987"/>
                  <a:pt x="540392" y="0"/>
                </a:cubicBezTo>
                <a:cubicBezTo>
                  <a:pt x="732441" y="-38987"/>
                  <a:pt x="790707" y="6362"/>
                  <a:pt x="973894" y="0"/>
                </a:cubicBezTo>
                <a:cubicBezTo>
                  <a:pt x="1157081" y="-6362"/>
                  <a:pt x="1432207" y="17348"/>
                  <a:pt x="1674622" y="0"/>
                </a:cubicBezTo>
                <a:cubicBezTo>
                  <a:pt x="1917037" y="-17348"/>
                  <a:pt x="2067616" y="54898"/>
                  <a:pt x="2215014" y="0"/>
                </a:cubicBezTo>
                <a:cubicBezTo>
                  <a:pt x="2362412" y="-54898"/>
                  <a:pt x="2513661" y="43258"/>
                  <a:pt x="2755407" y="0"/>
                </a:cubicBezTo>
                <a:cubicBezTo>
                  <a:pt x="2997153" y="-43258"/>
                  <a:pt x="3200528" y="53753"/>
                  <a:pt x="3456135" y="0"/>
                </a:cubicBezTo>
                <a:cubicBezTo>
                  <a:pt x="3711742" y="-53753"/>
                  <a:pt x="3828252" y="47651"/>
                  <a:pt x="3943082" y="0"/>
                </a:cubicBezTo>
                <a:cubicBezTo>
                  <a:pt x="4057912" y="-47651"/>
                  <a:pt x="4487020" y="27477"/>
                  <a:pt x="4643811" y="0"/>
                </a:cubicBezTo>
                <a:cubicBezTo>
                  <a:pt x="4800602" y="-27477"/>
                  <a:pt x="5196934" y="18871"/>
                  <a:pt x="5344539" y="0"/>
                </a:cubicBezTo>
                <a:cubicBezTo>
                  <a:pt x="5362745" y="147466"/>
                  <a:pt x="5300625" y="328760"/>
                  <a:pt x="5344539" y="516624"/>
                </a:cubicBezTo>
                <a:cubicBezTo>
                  <a:pt x="5388453" y="704488"/>
                  <a:pt x="5340994" y="863787"/>
                  <a:pt x="5344539" y="1033247"/>
                </a:cubicBezTo>
                <a:cubicBezTo>
                  <a:pt x="5348084" y="1202707"/>
                  <a:pt x="5337927" y="1400038"/>
                  <a:pt x="5344539" y="1586034"/>
                </a:cubicBezTo>
                <a:cubicBezTo>
                  <a:pt x="5351151" y="1772030"/>
                  <a:pt x="5315173" y="1892953"/>
                  <a:pt x="5344539" y="1994167"/>
                </a:cubicBezTo>
                <a:cubicBezTo>
                  <a:pt x="5373905" y="2095381"/>
                  <a:pt x="5331064" y="2338003"/>
                  <a:pt x="5344539" y="2510791"/>
                </a:cubicBezTo>
                <a:cubicBezTo>
                  <a:pt x="5358014" y="2683579"/>
                  <a:pt x="5298805" y="2898478"/>
                  <a:pt x="5344539" y="3027414"/>
                </a:cubicBezTo>
                <a:cubicBezTo>
                  <a:pt x="5390273" y="3156350"/>
                  <a:pt x="5296519" y="3481050"/>
                  <a:pt x="5344539" y="3616365"/>
                </a:cubicBezTo>
                <a:cubicBezTo>
                  <a:pt x="5141062" y="3652434"/>
                  <a:pt x="4991401" y="3605509"/>
                  <a:pt x="4697256" y="3616365"/>
                </a:cubicBezTo>
                <a:cubicBezTo>
                  <a:pt x="4403111" y="3627221"/>
                  <a:pt x="4380120" y="3612574"/>
                  <a:pt x="4103418" y="3616365"/>
                </a:cubicBezTo>
                <a:cubicBezTo>
                  <a:pt x="3826716" y="3620156"/>
                  <a:pt x="3802836" y="3608173"/>
                  <a:pt x="3669917" y="3616365"/>
                </a:cubicBezTo>
                <a:cubicBezTo>
                  <a:pt x="3536998" y="3624557"/>
                  <a:pt x="3416568" y="3597486"/>
                  <a:pt x="3182970" y="3616365"/>
                </a:cubicBezTo>
                <a:cubicBezTo>
                  <a:pt x="2949372" y="3635244"/>
                  <a:pt x="2743600" y="3608442"/>
                  <a:pt x="2482241" y="3616365"/>
                </a:cubicBezTo>
                <a:cubicBezTo>
                  <a:pt x="2220882" y="3624288"/>
                  <a:pt x="2123527" y="3560077"/>
                  <a:pt x="1888404" y="3616365"/>
                </a:cubicBezTo>
                <a:cubicBezTo>
                  <a:pt x="1653281" y="3672653"/>
                  <a:pt x="1599167" y="3590944"/>
                  <a:pt x="1401457" y="3616365"/>
                </a:cubicBezTo>
                <a:cubicBezTo>
                  <a:pt x="1203747" y="3641786"/>
                  <a:pt x="1076842" y="3586089"/>
                  <a:pt x="807619" y="3616365"/>
                </a:cubicBezTo>
                <a:cubicBezTo>
                  <a:pt x="538396" y="3646641"/>
                  <a:pt x="281257" y="3606546"/>
                  <a:pt x="0" y="3616365"/>
                </a:cubicBezTo>
                <a:cubicBezTo>
                  <a:pt x="-33791" y="3437272"/>
                  <a:pt x="21439" y="3372494"/>
                  <a:pt x="0" y="3208232"/>
                </a:cubicBezTo>
                <a:cubicBezTo>
                  <a:pt x="-21439" y="3043970"/>
                  <a:pt x="45964" y="2837642"/>
                  <a:pt x="0" y="2655445"/>
                </a:cubicBezTo>
                <a:cubicBezTo>
                  <a:pt x="-45964" y="2473248"/>
                  <a:pt x="15341" y="2368252"/>
                  <a:pt x="0" y="2211149"/>
                </a:cubicBezTo>
                <a:cubicBezTo>
                  <a:pt x="-15341" y="2054046"/>
                  <a:pt x="37209" y="1862068"/>
                  <a:pt x="0" y="1622198"/>
                </a:cubicBezTo>
                <a:cubicBezTo>
                  <a:pt x="-37209" y="1382328"/>
                  <a:pt x="47375" y="1268865"/>
                  <a:pt x="0" y="1141738"/>
                </a:cubicBezTo>
                <a:cubicBezTo>
                  <a:pt x="-47375" y="1014611"/>
                  <a:pt x="42304" y="894278"/>
                  <a:pt x="0" y="733605"/>
                </a:cubicBezTo>
                <a:cubicBezTo>
                  <a:pt x="-42304" y="572932"/>
                  <a:pt x="19689" y="354922"/>
                  <a:pt x="0" y="0"/>
                </a:cubicBezTo>
                <a:close/>
              </a:path>
            </a:pathLst>
          </a:custGeom>
          <a:ln w="53975">
            <a:solidFill>
              <a:srgbClr val="7030A0"/>
            </a:solidFill>
            <a:extLst>
              <a:ext uri="{C807C97D-BFC1-408E-A445-0C87EB9F89A2}">
                <ask:lineSketchStyleProps xmlns:ask="http://schemas.microsoft.com/office/drawing/2018/sketchyshapes" sd="1219033472">
                  <a:prstGeom prst="rect">
                    <a:avLst/>
                  </a:prstGeom>
                  <ask:type>
                    <ask:lineSketchScribble/>
                  </ask:type>
                </ask:lineSketchStyleProps>
              </a:ext>
            </a:extLst>
          </a:ln>
          <a:effectLst>
            <a:outerShdw blurRad="381000" sx="102000" sy="102000" algn="ctr" rotWithShape="0">
              <a:prstClr val="black">
                <a:alpha val="32000"/>
              </a:prstClr>
            </a:outerShdw>
          </a:effectLst>
        </p:spPr>
      </p:pic>
      <p:sp>
        <p:nvSpPr>
          <p:cNvPr id="18" name="Rectangle 17">
            <a:extLst>
              <a:ext uri="{FF2B5EF4-FFF2-40B4-BE49-F238E27FC236}">
                <a16:creationId xmlns:a16="http://schemas.microsoft.com/office/drawing/2014/main" id="{EF79C3CB-AA6A-4575-BD94-DE73C1564B1B}"/>
              </a:ext>
            </a:extLst>
          </p:cNvPr>
          <p:cNvSpPr/>
          <p:nvPr/>
        </p:nvSpPr>
        <p:spPr>
          <a:xfrm>
            <a:off x="18528704" y="4553744"/>
            <a:ext cx="1512168" cy="4176464"/>
          </a:xfrm>
          <a:custGeom>
            <a:avLst/>
            <a:gdLst>
              <a:gd name="connsiteX0" fmla="*/ 0 w 1512168"/>
              <a:gd name="connsiteY0" fmla="*/ 0 h 4176464"/>
              <a:gd name="connsiteX1" fmla="*/ 488934 w 1512168"/>
              <a:gd name="connsiteY1" fmla="*/ 0 h 4176464"/>
              <a:gd name="connsiteX2" fmla="*/ 947625 w 1512168"/>
              <a:gd name="connsiteY2" fmla="*/ 0 h 4176464"/>
              <a:gd name="connsiteX3" fmla="*/ 1512168 w 1512168"/>
              <a:gd name="connsiteY3" fmla="*/ 0 h 4176464"/>
              <a:gd name="connsiteX4" fmla="*/ 1512168 w 1512168"/>
              <a:gd name="connsiteY4" fmla="*/ 654313 h 4176464"/>
              <a:gd name="connsiteX5" fmla="*/ 1512168 w 1512168"/>
              <a:gd name="connsiteY5" fmla="*/ 1266861 h 4176464"/>
              <a:gd name="connsiteX6" fmla="*/ 1512168 w 1512168"/>
              <a:gd name="connsiteY6" fmla="*/ 1879409 h 4176464"/>
              <a:gd name="connsiteX7" fmla="*/ 1512168 w 1512168"/>
              <a:gd name="connsiteY7" fmla="*/ 2575486 h 4176464"/>
              <a:gd name="connsiteX8" fmla="*/ 1512168 w 1512168"/>
              <a:gd name="connsiteY8" fmla="*/ 3271563 h 4176464"/>
              <a:gd name="connsiteX9" fmla="*/ 1512168 w 1512168"/>
              <a:gd name="connsiteY9" fmla="*/ 4176464 h 4176464"/>
              <a:gd name="connsiteX10" fmla="*/ 1038355 w 1512168"/>
              <a:gd name="connsiteY10" fmla="*/ 4176464 h 4176464"/>
              <a:gd name="connsiteX11" fmla="*/ 534299 w 1512168"/>
              <a:gd name="connsiteY11" fmla="*/ 4176464 h 4176464"/>
              <a:gd name="connsiteX12" fmla="*/ 0 w 1512168"/>
              <a:gd name="connsiteY12" fmla="*/ 4176464 h 4176464"/>
              <a:gd name="connsiteX13" fmla="*/ 0 w 1512168"/>
              <a:gd name="connsiteY13" fmla="*/ 3396857 h 4176464"/>
              <a:gd name="connsiteX14" fmla="*/ 0 w 1512168"/>
              <a:gd name="connsiteY14" fmla="*/ 2617251 h 4176464"/>
              <a:gd name="connsiteX15" fmla="*/ 0 w 1512168"/>
              <a:gd name="connsiteY15" fmla="*/ 1837644 h 4176464"/>
              <a:gd name="connsiteX16" fmla="*/ 0 w 1512168"/>
              <a:gd name="connsiteY16" fmla="*/ 1141567 h 4176464"/>
              <a:gd name="connsiteX17" fmla="*/ 0 w 1512168"/>
              <a:gd name="connsiteY17" fmla="*/ 0 h 417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12168" h="4176464" extrusionOk="0">
                <a:moveTo>
                  <a:pt x="0" y="0"/>
                </a:moveTo>
                <a:cubicBezTo>
                  <a:pt x="176145" y="14964"/>
                  <a:pt x="256799" y="7451"/>
                  <a:pt x="488934" y="0"/>
                </a:cubicBezTo>
                <a:cubicBezTo>
                  <a:pt x="721069" y="-7451"/>
                  <a:pt x="812765" y="5284"/>
                  <a:pt x="947625" y="0"/>
                </a:cubicBezTo>
                <a:cubicBezTo>
                  <a:pt x="1082485" y="-5284"/>
                  <a:pt x="1234368" y="-3591"/>
                  <a:pt x="1512168" y="0"/>
                </a:cubicBezTo>
                <a:cubicBezTo>
                  <a:pt x="1520373" y="309260"/>
                  <a:pt x="1484525" y="483767"/>
                  <a:pt x="1512168" y="654313"/>
                </a:cubicBezTo>
                <a:cubicBezTo>
                  <a:pt x="1539811" y="824859"/>
                  <a:pt x="1524647" y="1052912"/>
                  <a:pt x="1512168" y="1266861"/>
                </a:cubicBezTo>
                <a:cubicBezTo>
                  <a:pt x="1499689" y="1480810"/>
                  <a:pt x="1494966" y="1698452"/>
                  <a:pt x="1512168" y="1879409"/>
                </a:cubicBezTo>
                <a:cubicBezTo>
                  <a:pt x="1529370" y="2060366"/>
                  <a:pt x="1527339" y="2233232"/>
                  <a:pt x="1512168" y="2575486"/>
                </a:cubicBezTo>
                <a:cubicBezTo>
                  <a:pt x="1496997" y="2917740"/>
                  <a:pt x="1517349" y="3019903"/>
                  <a:pt x="1512168" y="3271563"/>
                </a:cubicBezTo>
                <a:cubicBezTo>
                  <a:pt x="1506987" y="3523223"/>
                  <a:pt x="1555373" y="3893628"/>
                  <a:pt x="1512168" y="4176464"/>
                </a:cubicBezTo>
                <a:cubicBezTo>
                  <a:pt x="1304378" y="4183099"/>
                  <a:pt x="1227001" y="4186646"/>
                  <a:pt x="1038355" y="4176464"/>
                </a:cubicBezTo>
                <a:cubicBezTo>
                  <a:pt x="849709" y="4166282"/>
                  <a:pt x="694114" y="4167331"/>
                  <a:pt x="534299" y="4176464"/>
                </a:cubicBezTo>
                <a:cubicBezTo>
                  <a:pt x="374484" y="4185597"/>
                  <a:pt x="253996" y="4196547"/>
                  <a:pt x="0" y="4176464"/>
                </a:cubicBezTo>
                <a:cubicBezTo>
                  <a:pt x="38964" y="3970424"/>
                  <a:pt x="33569" y="3561445"/>
                  <a:pt x="0" y="3396857"/>
                </a:cubicBezTo>
                <a:cubicBezTo>
                  <a:pt x="-33569" y="3232269"/>
                  <a:pt x="-30646" y="2986935"/>
                  <a:pt x="0" y="2617251"/>
                </a:cubicBezTo>
                <a:cubicBezTo>
                  <a:pt x="30646" y="2247567"/>
                  <a:pt x="34834" y="2119611"/>
                  <a:pt x="0" y="1837644"/>
                </a:cubicBezTo>
                <a:cubicBezTo>
                  <a:pt x="-34834" y="1555677"/>
                  <a:pt x="-30108" y="1352019"/>
                  <a:pt x="0" y="1141567"/>
                </a:cubicBezTo>
                <a:cubicBezTo>
                  <a:pt x="30108" y="931115"/>
                  <a:pt x="-46505" y="521134"/>
                  <a:pt x="0" y="0"/>
                </a:cubicBezTo>
                <a:close/>
              </a:path>
            </a:pathLst>
          </a:custGeom>
          <a:noFill/>
          <a:ln w="63500" cap="flat">
            <a:solidFill>
              <a:srgbClr val="7030A0"/>
            </a:solidFill>
            <a:prstDash val="sysDash"/>
            <a:miter lim="400000"/>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 name="TextBox 15">
            <a:extLst>
              <a:ext uri="{FF2B5EF4-FFF2-40B4-BE49-F238E27FC236}">
                <a16:creationId xmlns:a16="http://schemas.microsoft.com/office/drawing/2014/main" id="{CABFC031-2CFE-4F8E-8B79-B3DFB110DE90}"/>
              </a:ext>
            </a:extLst>
          </p:cNvPr>
          <p:cNvSpPr txBox="1"/>
          <p:nvPr/>
        </p:nvSpPr>
        <p:spPr>
          <a:xfrm>
            <a:off x="1224273" y="9663569"/>
            <a:ext cx="4320480" cy="1487587"/>
          </a:xfrm>
          <a:prstGeom prst="rect">
            <a:avLst/>
          </a:prstGeom>
          <a:solidFill>
            <a:schemeClr val="accent3">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dirty="0"/>
              <a:t>在</a:t>
            </a:r>
            <a:r>
              <a:rPr lang="en-US" altLang="zh-CN" dirty="0" err="1"/>
              <a:t>MZKit</a:t>
            </a:r>
            <a:r>
              <a:rPr lang="zh-CN" altLang="en-US" dirty="0"/>
              <a:t>中</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可以非常简单的实现代谢组学数据分析中的基础多元统计分析</a:t>
            </a:r>
          </a:p>
        </p:txBody>
      </p:sp>
      <p:cxnSp>
        <p:nvCxnSpPr>
          <p:cNvPr id="19" name="Straight Connector 18">
            <a:extLst>
              <a:ext uri="{FF2B5EF4-FFF2-40B4-BE49-F238E27FC236}">
                <a16:creationId xmlns:a16="http://schemas.microsoft.com/office/drawing/2014/main" id="{B15DC693-8698-44AD-81B8-B5E899F964E9}"/>
              </a:ext>
            </a:extLst>
          </p:cNvPr>
          <p:cNvCxnSpPr>
            <a:cxnSpLocks/>
            <a:stCxn id="13" idx="1"/>
            <a:endCxn id="15" idx="0"/>
          </p:cNvCxnSpPr>
          <p:nvPr/>
        </p:nvCxnSpPr>
        <p:spPr>
          <a:xfrm flipH="1">
            <a:off x="3384513" y="3617640"/>
            <a:ext cx="5711143" cy="1712227"/>
          </a:xfrm>
          <a:prstGeom prst="line">
            <a:avLst/>
          </a:prstGeom>
          <a:noFill/>
          <a:ln w="50800" cap="flat">
            <a:solidFill>
              <a:srgbClr val="7030A0"/>
            </a:solidFill>
            <a:prstDash val="sysDash"/>
            <a:miter lim="400000"/>
          </a:ln>
        </p:spPr>
        <p:style>
          <a:lnRef idx="0">
            <a:scrgbClr r="0" g="0" b="0"/>
          </a:lnRef>
          <a:fillRef idx="0">
            <a:scrgbClr r="0" g="0" b="0"/>
          </a:fillRef>
          <a:effectRef idx="0">
            <a:scrgbClr r="0" g="0" b="0"/>
          </a:effectRef>
          <a:fontRef idx="none"/>
        </p:style>
      </p:cxnSp>
      <p:cxnSp>
        <p:nvCxnSpPr>
          <p:cNvPr id="23" name="Straight Connector 22">
            <a:extLst>
              <a:ext uri="{FF2B5EF4-FFF2-40B4-BE49-F238E27FC236}">
                <a16:creationId xmlns:a16="http://schemas.microsoft.com/office/drawing/2014/main" id="{9A49E40A-939C-475E-B37D-AAD71E743990}"/>
              </a:ext>
            </a:extLst>
          </p:cNvPr>
          <p:cNvCxnSpPr>
            <a:cxnSpLocks/>
            <a:stCxn id="13" idx="2"/>
            <a:endCxn id="15" idx="3"/>
          </p:cNvCxnSpPr>
          <p:nvPr/>
        </p:nvCxnSpPr>
        <p:spPr>
          <a:xfrm flipH="1">
            <a:off x="6056782" y="4409728"/>
            <a:ext cx="4191002" cy="2728322"/>
          </a:xfrm>
          <a:prstGeom prst="line">
            <a:avLst/>
          </a:prstGeom>
          <a:noFill/>
          <a:ln w="50800" cap="flat">
            <a:solidFill>
              <a:srgbClr val="7030A0"/>
            </a:solidFill>
            <a:prstDash val="sysDash"/>
            <a:miter lim="400000"/>
          </a:ln>
        </p:spPr>
        <p:style>
          <a:lnRef idx="0">
            <a:scrgbClr r="0" g="0" b="0"/>
          </a:lnRef>
          <a:fillRef idx="0">
            <a:scrgbClr r="0" g="0" b="0"/>
          </a:fillRef>
          <a:effectRef idx="0">
            <a:scrgbClr r="0" g="0" b="0"/>
          </a:effectRef>
          <a:fontRef idx="none"/>
        </p:style>
      </p:cxnSp>
      <p:sp>
        <p:nvSpPr>
          <p:cNvPr id="35" name="TextBox 34">
            <a:extLst>
              <a:ext uri="{FF2B5EF4-FFF2-40B4-BE49-F238E27FC236}">
                <a16:creationId xmlns:a16="http://schemas.microsoft.com/office/drawing/2014/main" id="{B1F17628-C3D7-4042-846B-EF28E5D2CBE4}"/>
              </a:ext>
            </a:extLst>
          </p:cNvPr>
          <p:cNvSpPr txBox="1"/>
          <p:nvPr/>
        </p:nvSpPr>
        <p:spPr>
          <a:xfrm>
            <a:off x="10714240" y="220563"/>
            <a:ext cx="8750568" cy="1949252"/>
          </a:xfrm>
          <a:prstGeom prst="rect">
            <a:avLst/>
          </a:prstGeom>
          <a:solidFill>
            <a:schemeClr val="accent3">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通过</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PLS-DA</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或者</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OPLS-DA</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线性判别分析得到的</a:t>
            </a:r>
            <a:r>
              <a:rPr lang="zh-CN" altLang="en-US" dirty="0"/>
              <a:t>代谢物</a:t>
            </a:r>
            <a:r>
              <a:rPr lang="en-US" altLang="zh-CN" dirty="0"/>
              <a:t>VIP</a:t>
            </a:r>
            <a:r>
              <a:rPr lang="zh-CN" altLang="en-US" dirty="0"/>
              <a:t>值可以作为代谢物在不同生物组织样本区域之间的差异性评估值。</a:t>
            </a:r>
            <a:r>
              <a:rPr lang="en-US" altLang="zh-CN" dirty="0"/>
              <a:t>VIP</a:t>
            </a:r>
            <a:r>
              <a:rPr lang="zh-CN" altLang="en-US" dirty="0"/>
              <a:t>值越大，对应的代谢物在不同的生物组织样本区域之间的表达差异性越大。</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6" name="Arrow: Up 35">
            <a:extLst>
              <a:ext uri="{FF2B5EF4-FFF2-40B4-BE49-F238E27FC236}">
                <a16:creationId xmlns:a16="http://schemas.microsoft.com/office/drawing/2014/main" id="{131F72B7-F2E6-46D3-B3E5-434AD56E8734}"/>
              </a:ext>
            </a:extLst>
          </p:cNvPr>
          <p:cNvSpPr/>
          <p:nvPr/>
        </p:nvSpPr>
        <p:spPr>
          <a:xfrm rot="19560820">
            <a:off x="17511057" y="2233769"/>
            <a:ext cx="883166" cy="1781583"/>
          </a:xfrm>
          <a:prstGeom prst="upArrow">
            <a:avLst/>
          </a:prstGeom>
          <a:solidFill>
            <a:schemeClr val="accent1"/>
          </a:solidFill>
          <a:ln w="12700" cap="flat">
            <a:noFill/>
            <a:miter lim="400000"/>
          </a:ln>
          <a:effectLst>
            <a:outerShdw blurRad="2032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7750070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heel(1)">
                                      <p:cBhvr>
                                        <p:cTn id="12" dur="20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fill="hold"/>
                                        <p:tgtEl>
                                          <p:spTgt spid="23"/>
                                        </p:tgtEl>
                                        <p:attrNameLst>
                                          <p:attrName>ppt_x</p:attrName>
                                        </p:attrNameLst>
                                      </p:cBhvr>
                                      <p:tavLst>
                                        <p:tav tm="0">
                                          <p:val>
                                            <p:strVal val="#ppt_x"/>
                                          </p:val>
                                        </p:tav>
                                        <p:tav tm="100000">
                                          <p:val>
                                            <p:strVal val="#ppt_x"/>
                                          </p:val>
                                        </p:tav>
                                      </p:tavLst>
                                    </p:anim>
                                    <p:anim calcmode="lin" valueType="num">
                                      <p:cBhvr additive="base">
                                        <p:cTn id="22" dur="500" fill="hold"/>
                                        <p:tgtEl>
                                          <p:spTgt spid="23"/>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p:cTn id="35" dur="500" fill="hold"/>
                                        <p:tgtEl>
                                          <p:spTgt spid="18"/>
                                        </p:tgtEl>
                                        <p:attrNameLst>
                                          <p:attrName>ppt_w</p:attrName>
                                        </p:attrNameLst>
                                      </p:cBhvr>
                                      <p:tavLst>
                                        <p:tav tm="0">
                                          <p:val>
                                            <p:fltVal val="0"/>
                                          </p:val>
                                        </p:tav>
                                        <p:tav tm="100000">
                                          <p:val>
                                            <p:strVal val="#ppt_w"/>
                                          </p:val>
                                        </p:tav>
                                      </p:tavLst>
                                    </p:anim>
                                    <p:anim calcmode="lin" valueType="num">
                                      <p:cBhvr>
                                        <p:cTn id="36" dur="500" fill="hold"/>
                                        <p:tgtEl>
                                          <p:spTgt spid="18"/>
                                        </p:tgtEl>
                                        <p:attrNameLst>
                                          <p:attrName>ppt_h</p:attrName>
                                        </p:attrNameLst>
                                      </p:cBhvr>
                                      <p:tavLst>
                                        <p:tav tm="0">
                                          <p:val>
                                            <p:fltVal val="0"/>
                                          </p:val>
                                        </p:tav>
                                        <p:tav tm="100000">
                                          <p:val>
                                            <p:strVal val="#ppt_h"/>
                                          </p:val>
                                        </p:tav>
                                      </p:tavLst>
                                    </p:anim>
                                    <p:animEffect transition="in" filter="fad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barn(inVertical)">
                                      <p:cBhvr>
                                        <p:cTn id="42" dur="500"/>
                                        <p:tgtEl>
                                          <p:spTgt spid="35"/>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1000"/>
                                        <p:tgtEl>
                                          <p:spTgt spid="36"/>
                                        </p:tgtEl>
                                      </p:cBhvr>
                                    </p:animEffect>
                                    <p:anim calcmode="lin" valueType="num">
                                      <p:cBhvr>
                                        <p:cTn id="48" dur="1000" fill="hold"/>
                                        <p:tgtEl>
                                          <p:spTgt spid="36"/>
                                        </p:tgtEl>
                                        <p:attrNameLst>
                                          <p:attrName>ppt_x</p:attrName>
                                        </p:attrNameLst>
                                      </p:cBhvr>
                                      <p:tavLst>
                                        <p:tav tm="0">
                                          <p:val>
                                            <p:strVal val="#ppt_x"/>
                                          </p:val>
                                        </p:tav>
                                        <p:tav tm="100000">
                                          <p:val>
                                            <p:strVal val="#ppt_x"/>
                                          </p:val>
                                        </p:tav>
                                      </p:tavLst>
                                    </p:anim>
                                    <p:anim calcmode="lin" valueType="num">
                                      <p:cBhvr>
                                        <p:cTn id="4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P spid="16" grpId="0" animBg="1"/>
      <p:bldP spid="35" grpId="0" animBg="1"/>
      <p:bldP spid="3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526704" y="682228"/>
            <a:ext cx="10007548"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代谢组学差异比较分析</a:t>
            </a:r>
          </a:p>
        </p:txBody>
      </p:sp>
      <p:pic>
        <p:nvPicPr>
          <p:cNvPr id="3" name="Picture 2">
            <a:extLst>
              <a:ext uri="{FF2B5EF4-FFF2-40B4-BE49-F238E27FC236}">
                <a16:creationId xmlns:a16="http://schemas.microsoft.com/office/drawing/2014/main" id="{CA934E1F-98D9-41AB-B671-46E16D85820C}"/>
              </a:ext>
            </a:extLst>
          </p:cNvPr>
          <p:cNvPicPr>
            <a:picLocks noChangeAspect="1"/>
          </p:cNvPicPr>
          <p:nvPr/>
        </p:nvPicPr>
        <p:blipFill>
          <a:blip r:embed="rId5"/>
          <a:stretch>
            <a:fillRect/>
          </a:stretch>
        </p:blipFill>
        <p:spPr>
          <a:xfrm>
            <a:off x="742728" y="4749167"/>
            <a:ext cx="3314700" cy="1981200"/>
          </a:xfrm>
          <a:prstGeom prst="rect">
            <a:avLst/>
          </a:prstGeom>
          <a:effectLst>
            <a:outerShdw blurRad="63500" sx="102000" sy="102000" algn="ctr" rotWithShape="0">
              <a:prstClr val="black">
                <a:alpha val="32000"/>
              </a:prstClr>
            </a:outerShdw>
          </a:effectLst>
        </p:spPr>
      </p:pic>
      <p:pic>
        <p:nvPicPr>
          <p:cNvPr id="7" name="Picture 6">
            <a:extLst>
              <a:ext uri="{FF2B5EF4-FFF2-40B4-BE49-F238E27FC236}">
                <a16:creationId xmlns:a16="http://schemas.microsoft.com/office/drawing/2014/main" id="{2988CA9D-8D12-4792-BD5F-9604A345EDA7}"/>
              </a:ext>
            </a:extLst>
          </p:cNvPr>
          <p:cNvPicPr>
            <a:picLocks noChangeAspect="1"/>
          </p:cNvPicPr>
          <p:nvPr/>
        </p:nvPicPr>
        <p:blipFill>
          <a:blip r:embed="rId6"/>
          <a:stretch>
            <a:fillRect/>
          </a:stretch>
        </p:blipFill>
        <p:spPr>
          <a:xfrm>
            <a:off x="389918" y="8323688"/>
            <a:ext cx="4524375" cy="2847975"/>
          </a:xfrm>
          <a:prstGeom prst="rect">
            <a:avLst/>
          </a:prstGeom>
        </p:spPr>
      </p:pic>
      <p:pic>
        <p:nvPicPr>
          <p:cNvPr id="9" name="Picture 8">
            <a:extLst>
              <a:ext uri="{FF2B5EF4-FFF2-40B4-BE49-F238E27FC236}">
                <a16:creationId xmlns:a16="http://schemas.microsoft.com/office/drawing/2014/main" id="{1874F7D6-1DA1-4672-9235-103EF58C0C35}"/>
              </a:ext>
            </a:extLst>
          </p:cNvPr>
          <p:cNvPicPr>
            <a:picLocks noChangeAspect="1"/>
          </p:cNvPicPr>
          <p:nvPr/>
        </p:nvPicPr>
        <p:blipFill>
          <a:blip r:embed="rId7"/>
          <a:stretch>
            <a:fillRect/>
          </a:stretch>
        </p:blipFill>
        <p:spPr>
          <a:xfrm>
            <a:off x="5239268" y="1769245"/>
            <a:ext cx="14943605" cy="9630740"/>
          </a:xfrm>
          <a:prstGeom prst="rect">
            <a:avLst/>
          </a:prstGeom>
        </p:spPr>
      </p:pic>
      <p:pic>
        <p:nvPicPr>
          <p:cNvPr id="12" name="Picture 11">
            <a:extLst>
              <a:ext uri="{FF2B5EF4-FFF2-40B4-BE49-F238E27FC236}">
                <a16:creationId xmlns:a16="http://schemas.microsoft.com/office/drawing/2014/main" id="{DA757A1D-64FC-4438-A8B1-7EA8126CD651}"/>
              </a:ext>
            </a:extLst>
          </p:cNvPr>
          <p:cNvPicPr>
            <a:picLocks noChangeAspect="1"/>
          </p:cNvPicPr>
          <p:nvPr/>
        </p:nvPicPr>
        <p:blipFill>
          <a:blip r:embed="rId8"/>
          <a:stretch>
            <a:fillRect/>
          </a:stretch>
        </p:blipFill>
        <p:spPr>
          <a:xfrm>
            <a:off x="20328904" y="5130655"/>
            <a:ext cx="3861954" cy="4680520"/>
          </a:xfrm>
          <a:custGeom>
            <a:avLst/>
            <a:gdLst>
              <a:gd name="connsiteX0" fmla="*/ 0 w 3861954"/>
              <a:gd name="connsiteY0" fmla="*/ 0 h 4680520"/>
              <a:gd name="connsiteX1" fmla="*/ 435849 w 3861954"/>
              <a:gd name="connsiteY1" fmla="*/ 0 h 4680520"/>
              <a:gd name="connsiteX2" fmla="*/ 1026176 w 3861954"/>
              <a:gd name="connsiteY2" fmla="*/ 0 h 4680520"/>
              <a:gd name="connsiteX3" fmla="*/ 1539265 w 3861954"/>
              <a:gd name="connsiteY3" fmla="*/ 0 h 4680520"/>
              <a:gd name="connsiteX4" fmla="*/ 2090972 w 3861954"/>
              <a:gd name="connsiteY4" fmla="*/ 0 h 4680520"/>
              <a:gd name="connsiteX5" fmla="*/ 2719919 w 3861954"/>
              <a:gd name="connsiteY5" fmla="*/ 0 h 4680520"/>
              <a:gd name="connsiteX6" fmla="*/ 3194388 w 3861954"/>
              <a:gd name="connsiteY6" fmla="*/ 0 h 4680520"/>
              <a:gd name="connsiteX7" fmla="*/ 3861954 w 3861954"/>
              <a:gd name="connsiteY7" fmla="*/ 0 h 4680520"/>
              <a:gd name="connsiteX8" fmla="*/ 3861954 w 3861954"/>
              <a:gd name="connsiteY8" fmla="*/ 491455 h 4680520"/>
              <a:gd name="connsiteX9" fmla="*/ 3861954 w 3861954"/>
              <a:gd name="connsiteY9" fmla="*/ 1029714 h 4680520"/>
              <a:gd name="connsiteX10" fmla="*/ 3861954 w 3861954"/>
              <a:gd name="connsiteY10" fmla="*/ 1614779 h 4680520"/>
              <a:gd name="connsiteX11" fmla="*/ 3861954 w 3861954"/>
              <a:gd name="connsiteY11" fmla="*/ 2106234 h 4680520"/>
              <a:gd name="connsiteX12" fmla="*/ 3861954 w 3861954"/>
              <a:gd name="connsiteY12" fmla="*/ 2784909 h 4680520"/>
              <a:gd name="connsiteX13" fmla="*/ 3861954 w 3861954"/>
              <a:gd name="connsiteY13" fmla="*/ 3369974 h 4680520"/>
              <a:gd name="connsiteX14" fmla="*/ 3861954 w 3861954"/>
              <a:gd name="connsiteY14" fmla="*/ 4048650 h 4680520"/>
              <a:gd name="connsiteX15" fmla="*/ 3861954 w 3861954"/>
              <a:gd name="connsiteY15" fmla="*/ 4680520 h 4680520"/>
              <a:gd name="connsiteX16" fmla="*/ 3348866 w 3861954"/>
              <a:gd name="connsiteY16" fmla="*/ 4680520 h 4680520"/>
              <a:gd name="connsiteX17" fmla="*/ 2835778 w 3861954"/>
              <a:gd name="connsiteY17" fmla="*/ 4680520 h 4680520"/>
              <a:gd name="connsiteX18" fmla="*/ 2245450 w 3861954"/>
              <a:gd name="connsiteY18" fmla="*/ 4680520 h 4680520"/>
              <a:gd name="connsiteX19" fmla="*/ 1693743 w 3861954"/>
              <a:gd name="connsiteY19" fmla="*/ 4680520 h 4680520"/>
              <a:gd name="connsiteX20" fmla="*/ 1064796 w 3861954"/>
              <a:gd name="connsiteY20" fmla="*/ 4680520 h 4680520"/>
              <a:gd name="connsiteX21" fmla="*/ 0 w 3861954"/>
              <a:gd name="connsiteY21" fmla="*/ 4680520 h 4680520"/>
              <a:gd name="connsiteX22" fmla="*/ 0 w 3861954"/>
              <a:gd name="connsiteY22" fmla="*/ 4048650 h 4680520"/>
              <a:gd name="connsiteX23" fmla="*/ 0 w 3861954"/>
              <a:gd name="connsiteY23" fmla="*/ 3463585 h 4680520"/>
              <a:gd name="connsiteX24" fmla="*/ 0 w 3861954"/>
              <a:gd name="connsiteY24" fmla="*/ 2831715 h 4680520"/>
              <a:gd name="connsiteX25" fmla="*/ 0 w 3861954"/>
              <a:gd name="connsiteY25" fmla="*/ 2246650 h 4680520"/>
              <a:gd name="connsiteX26" fmla="*/ 0 w 3861954"/>
              <a:gd name="connsiteY26" fmla="*/ 1661585 h 4680520"/>
              <a:gd name="connsiteX27" fmla="*/ 0 w 3861954"/>
              <a:gd name="connsiteY27" fmla="*/ 1076520 h 4680520"/>
              <a:gd name="connsiteX28" fmla="*/ 0 w 3861954"/>
              <a:gd name="connsiteY28" fmla="*/ 631870 h 4680520"/>
              <a:gd name="connsiteX29" fmla="*/ 0 w 3861954"/>
              <a:gd name="connsiteY29" fmla="*/ 0 h 468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61954" h="4680520" fill="none" extrusionOk="0">
                <a:moveTo>
                  <a:pt x="0" y="0"/>
                </a:moveTo>
                <a:cubicBezTo>
                  <a:pt x="155382" y="-30921"/>
                  <a:pt x="318908" y="27196"/>
                  <a:pt x="435849" y="0"/>
                </a:cubicBezTo>
                <a:cubicBezTo>
                  <a:pt x="552790" y="-27196"/>
                  <a:pt x="831979" y="9399"/>
                  <a:pt x="1026176" y="0"/>
                </a:cubicBezTo>
                <a:cubicBezTo>
                  <a:pt x="1220373" y="-9399"/>
                  <a:pt x="1364151" y="49920"/>
                  <a:pt x="1539265" y="0"/>
                </a:cubicBezTo>
                <a:cubicBezTo>
                  <a:pt x="1714379" y="-49920"/>
                  <a:pt x="1979753" y="16105"/>
                  <a:pt x="2090972" y="0"/>
                </a:cubicBezTo>
                <a:cubicBezTo>
                  <a:pt x="2202191" y="-16105"/>
                  <a:pt x="2525217" y="69671"/>
                  <a:pt x="2719919" y="0"/>
                </a:cubicBezTo>
                <a:cubicBezTo>
                  <a:pt x="2914621" y="-69671"/>
                  <a:pt x="3033619" y="24217"/>
                  <a:pt x="3194388" y="0"/>
                </a:cubicBezTo>
                <a:cubicBezTo>
                  <a:pt x="3355157" y="-24217"/>
                  <a:pt x="3658144" y="28973"/>
                  <a:pt x="3861954" y="0"/>
                </a:cubicBezTo>
                <a:cubicBezTo>
                  <a:pt x="3889346" y="173035"/>
                  <a:pt x="3860123" y="272538"/>
                  <a:pt x="3861954" y="491455"/>
                </a:cubicBezTo>
                <a:cubicBezTo>
                  <a:pt x="3863785" y="710373"/>
                  <a:pt x="3825491" y="783014"/>
                  <a:pt x="3861954" y="1029714"/>
                </a:cubicBezTo>
                <a:cubicBezTo>
                  <a:pt x="3898417" y="1276414"/>
                  <a:pt x="3820301" y="1418941"/>
                  <a:pt x="3861954" y="1614779"/>
                </a:cubicBezTo>
                <a:cubicBezTo>
                  <a:pt x="3903607" y="1810617"/>
                  <a:pt x="3837929" y="1916225"/>
                  <a:pt x="3861954" y="2106234"/>
                </a:cubicBezTo>
                <a:cubicBezTo>
                  <a:pt x="3885979" y="2296244"/>
                  <a:pt x="3793040" y="2446999"/>
                  <a:pt x="3861954" y="2784909"/>
                </a:cubicBezTo>
                <a:cubicBezTo>
                  <a:pt x="3930868" y="3122819"/>
                  <a:pt x="3806298" y="3222681"/>
                  <a:pt x="3861954" y="3369974"/>
                </a:cubicBezTo>
                <a:cubicBezTo>
                  <a:pt x="3917610" y="3517268"/>
                  <a:pt x="3808253" y="3898113"/>
                  <a:pt x="3861954" y="4048650"/>
                </a:cubicBezTo>
                <a:cubicBezTo>
                  <a:pt x="3915655" y="4199187"/>
                  <a:pt x="3840361" y="4418348"/>
                  <a:pt x="3861954" y="4680520"/>
                </a:cubicBezTo>
                <a:cubicBezTo>
                  <a:pt x="3658508" y="4688585"/>
                  <a:pt x="3498222" y="4679904"/>
                  <a:pt x="3348866" y="4680520"/>
                </a:cubicBezTo>
                <a:cubicBezTo>
                  <a:pt x="3199510" y="4681136"/>
                  <a:pt x="2983128" y="4628868"/>
                  <a:pt x="2835778" y="4680520"/>
                </a:cubicBezTo>
                <a:cubicBezTo>
                  <a:pt x="2688428" y="4732172"/>
                  <a:pt x="2447555" y="4658516"/>
                  <a:pt x="2245450" y="4680520"/>
                </a:cubicBezTo>
                <a:cubicBezTo>
                  <a:pt x="2043345" y="4702524"/>
                  <a:pt x="1810435" y="4663771"/>
                  <a:pt x="1693743" y="4680520"/>
                </a:cubicBezTo>
                <a:cubicBezTo>
                  <a:pt x="1577051" y="4697269"/>
                  <a:pt x="1296851" y="4620411"/>
                  <a:pt x="1064796" y="4680520"/>
                </a:cubicBezTo>
                <a:cubicBezTo>
                  <a:pt x="832741" y="4740629"/>
                  <a:pt x="510910" y="4572483"/>
                  <a:pt x="0" y="4680520"/>
                </a:cubicBezTo>
                <a:cubicBezTo>
                  <a:pt x="-29762" y="4443313"/>
                  <a:pt x="33187" y="4208211"/>
                  <a:pt x="0" y="4048650"/>
                </a:cubicBezTo>
                <a:cubicBezTo>
                  <a:pt x="-33187" y="3889089"/>
                  <a:pt x="27616" y="3653427"/>
                  <a:pt x="0" y="3463585"/>
                </a:cubicBezTo>
                <a:cubicBezTo>
                  <a:pt x="-27616" y="3273744"/>
                  <a:pt x="42723" y="3103261"/>
                  <a:pt x="0" y="2831715"/>
                </a:cubicBezTo>
                <a:cubicBezTo>
                  <a:pt x="-42723" y="2560169"/>
                  <a:pt x="37680" y="2405912"/>
                  <a:pt x="0" y="2246650"/>
                </a:cubicBezTo>
                <a:cubicBezTo>
                  <a:pt x="-37680" y="2087388"/>
                  <a:pt x="31082" y="1948537"/>
                  <a:pt x="0" y="1661585"/>
                </a:cubicBezTo>
                <a:cubicBezTo>
                  <a:pt x="-31082" y="1374633"/>
                  <a:pt x="51017" y="1295206"/>
                  <a:pt x="0" y="1076520"/>
                </a:cubicBezTo>
                <a:cubicBezTo>
                  <a:pt x="-51017" y="857834"/>
                  <a:pt x="1661" y="850850"/>
                  <a:pt x="0" y="631870"/>
                </a:cubicBezTo>
                <a:cubicBezTo>
                  <a:pt x="-1661" y="412890"/>
                  <a:pt x="48548" y="282807"/>
                  <a:pt x="0" y="0"/>
                </a:cubicBezTo>
                <a:close/>
              </a:path>
              <a:path w="3861954" h="4680520" stroke="0" extrusionOk="0">
                <a:moveTo>
                  <a:pt x="0" y="0"/>
                </a:moveTo>
                <a:cubicBezTo>
                  <a:pt x="115758" y="-55664"/>
                  <a:pt x="363800" y="6271"/>
                  <a:pt x="513088" y="0"/>
                </a:cubicBezTo>
                <a:cubicBezTo>
                  <a:pt x="662376" y="-6271"/>
                  <a:pt x="825775" y="15691"/>
                  <a:pt x="948937" y="0"/>
                </a:cubicBezTo>
                <a:cubicBezTo>
                  <a:pt x="1072099" y="-15691"/>
                  <a:pt x="1365279" y="5147"/>
                  <a:pt x="1577884" y="0"/>
                </a:cubicBezTo>
                <a:cubicBezTo>
                  <a:pt x="1790489" y="-5147"/>
                  <a:pt x="1836569" y="38106"/>
                  <a:pt x="2090972" y="0"/>
                </a:cubicBezTo>
                <a:cubicBezTo>
                  <a:pt x="2345375" y="-38106"/>
                  <a:pt x="2416737" y="35379"/>
                  <a:pt x="2604060" y="0"/>
                </a:cubicBezTo>
                <a:cubicBezTo>
                  <a:pt x="2791383" y="-35379"/>
                  <a:pt x="3089857" y="8169"/>
                  <a:pt x="3233007" y="0"/>
                </a:cubicBezTo>
                <a:cubicBezTo>
                  <a:pt x="3376157" y="-8169"/>
                  <a:pt x="3683929" y="58261"/>
                  <a:pt x="3861954" y="0"/>
                </a:cubicBezTo>
                <a:cubicBezTo>
                  <a:pt x="3883701" y="146981"/>
                  <a:pt x="3832882" y="472248"/>
                  <a:pt x="3861954" y="678675"/>
                </a:cubicBezTo>
                <a:cubicBezTo>
                  <a:pt x="3891026" y="885102"/>
                  <a:pt x="3850052" y="977822"/>
                  <a:pt x="3861954" y="1170130"/>
                </a:cubicBezTo>
                <a:cubicBezTo>
                  <a:pt x="3873856" y="1362439"/>
                  <a:pt x="3837981" y="1542690"/>
                  <a:pt x="3861954" y="1661585"/>
                </a:cubicBezTo>
                <a:cubicBezTo>
                  <a:pt x="3885927" y="1780481"/>
                  <a:pt x="3860827" y="1971846"/>
                  <a:pt x="3861954" y="2246650"/>
                </a:cubicBezTo>
                <a:cubicBezTo>
                  <a:pt x="3863081" y="2521454"/>
                  <a:pt x="3787994" y="2719235"/>
                  <a:pt x="3861954" y="2878520"/>
                </a:cubicBezTo>
                <a:cubicBezTo>
                  <a:pt x="3935914" y="3037805"/>
                  <a:pt x="3847316" y="3188172"/>
                  <a:pt x="3861954" y="3323169"/>
                </a:cubicBezTo>
                <a:cubicBezTo>
                  <a:pt x="3876592" y="3458166"/>
                  <a:pt x="3819531" y="3775675"/>
                  <a:pt x="3861954" y="3908234"/>
                </a:cubicBezTo>
                <a:cubicBezTo>
                  <a:pt x="3904377" y="4040793"/>
                  <a:pt x="3848220" y="4398124"/>
                  <a:pt x="3861954" y="4680520"/>
                </a:cubicBezTo>
                <a:cubicBezTo>
                  <a:pt x="3642902" y="4732314"/>
                  <a:pt x="3437886" y="4662129"/>
                  <a:pt x="3310246" y="4680520"/>
                </a:cubicBezTo>
                <a:cubicBezTo>
                  <a:pt x="3182606" y="4698911"/>
                  <a:pt x="2812502" y="4676748"/>
                  <a:pt x="2681299" y="4680520"/>
                </a:cubicBezTo>
                <a:cubicBezTo>
                  <a:pt x="2550096" y="4684292"/>
                  <a:pt x="2313069" y="4616557"/>
                  <a:pt x="2129592" y="4680520"/>
                </a:cubicBezTo>
                <a:cubicBezTo>
                  <a:pt x="1946115" y="4744483"/>
                  <a:pt x="1872585" y="4643336"/>
                  <a:pt x="1693743" y="4680520"/>
                </a:cubicBezTo>
                <a:cubicBezTo>
                  <a:pt x="1514901" y="4717704"/>
                  <a:pt x="1370944" y="4675523"/>
                  <a:pt x="1219274" y="4680520"/>
                </a:cubicBezTo>
                <a:cubicBezTo>
                  <a:pt x="1067604" y="4685517"/>
                  <a:pt x="771231" y="4667674"/>
                  <a:pt x="590327" y="4680520"/>
                </a:cubicBezTo>
                <a:cubicBezTo>
                  <a:pt x="409423" y="4693366"/>
                  <a:pt x="258094" y="4653485"/>
                  <a:pt x="0" y="4680520"/>
                </a:cubicBezTo>
                <a:cubicBezTo>
                  <a:pt x="-55107" y="4441478"/>
                  <a:pt x="55790" y="4379460"/>
                  <a:pt x="0" y="4189065"/>
                </a:cubicBezTo>
                <a:cubicBezTo>
                  <a:pt x="-55790" y="3998670"/>
                  <a:pt x="59091" y="3767903"/>
                  <a:pt x="0" y="3650806"/>
                </a:cubicBezTo>
                <a:cubicBezTo>
                  <a:pt x="-59091" y="3533709"/>
                  <a:pt x="11541" y="3363985"/>
                  <a:pt x="0" y="3206156"/>
                </a:cubicBezTo>
                <a:cubicBezTo>
                  <a:pt x="-11541" y="3048327"/>
                  <a:pt x="33977" y="2936324"/>
                  <a:pt x="0" y="2761507"/>
                </a:cubicBezTo>
                <a:cubicBezTo>
                  <a:pt x="-33977" y="2586690"/>
                  <a:pt x="71254" y="2282697"/>
                  <a:pt x="0" y="2129637"/>
                </a:cubicBezTo>
                <a:cubicBezTo>
                  <a:pt x="-71254" y="1976577"/>
                  <a:pt x="58549" y="1845436"/>
                  <a:pt x="0" y="1638182"/>
                </a:cubicBezTo>
                <a:cubicBezTo>
                  <a:pt x="-58549" y="1430929"/>
                  <a:pt x="18008" y="1174735"/>
                  <a:pt x="0" y="959507"/>
                </a:cubicBezTo>
                <a:cubicBezTo>
                  <a:pt x="-18008" y="744279"/>
                  <a:pt x="77688" y="411425"/>
                  <a:pt x="0" y="0"/>
                </a:cubicBezTo>
                <a:close/>
              </a:path>
            </a:pathLst>
          </a:custGeom>
          <a:ln w="50800">
            <a:solidFill>
              <a:srgbClr val="7030A0"/>
            </a:solidFill>
            <a:prstDash val="sysDot"/>
            <a:extLst>
              <a:ext uri="{C807C97D-BFC1-408E-A445-0C87EB9F89A2}">
                <ask:lineSketchStyleProps xmlns:ask="http://schemas.microsoft.com/office/drawing/2018/sketchyshapes" sd="1219033472">
                  <a:prstGeom prst="rect">
                    <a:avLst/>
                  </a:prstGeom>
                  <ask:type>
                    <ask:lineSketchScribble/>
                  </ask:type>
                </ask:lineSketchStyleProps>
              </a:ext>
            </a:extLst>
          </a:ln>
        </p:spPr>
      </p:pic>
      <p:sp>
        <p:nvSpPr>
          <p:cNvPr id="2" name="Arrow: Down 1">
            <a:extLst>
              <a:ext uri="{FF2B5EF4-FFF2-40B4-BE49-F238E27FC236}">
                <a16:creationId xmlns:a16="http://schemas.microsoft.com/office/drawing/2014/main" id="{F988ACDE-FBA3-47A5-9917-F23E7BEC4F54}"/>
              </a:ext>
            </a:extLst>
          </p:cNvPr>
          <p:cNvSpPr/>
          <p:nvPr/>
        </p:nvSpPr>
        <p:spPr>
          <a:xfrm>
            <a:off x="1861183" y="7074024"/>
            <a:ext cx="790922" cy="1005854"/>
          </a:xfrm>
          <a:prstGeom prst="downArrow">
            <a:avLst/>
          </a:prstGeom>
          <a:solidFill>
            <a:schemeClr val="accent1"/>
          </a:solidFill>
          <a:ln w="12700" cap="flat">
            <a:noFill/>
            <a:miter lim="400000"/>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 name="TextBox 3">
            <a:extLst>
              <a:ext uri="{FF2B5EF4-FFF2-40B4-BE49-F238E27FC236}">
                <a16:creationId xmlns:a16="http://schemas.microsoft.com/office/drawing/2014/main" id="{852D9EED-37C8-4AEC-B026-8A9F510F96E2}"/>
              </a:ext>
            </a:extLst>
          </p:cNvPr>
          <p:cNvSpPr txBox="1"/>
          <p:nvPr/>
        </p:nvSpPr>
        <p:spPr>
          <a:xfrm>
            <a:off x="210845" y="11503864"/>
            <a:ext cx="4882520" cy="194925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进行两两比较的差异代谢物分析需要设定进行比较的两个组别，以及设定相应的差异代谢物的判定阈值</a:t>
            </a:r>
          </a:p>
        </p:txBody>
      </p:sp>
      <p:sp>
        <p:nvSpPr>
          <p:cNvPr id="13" name="TextBox 12">
            <a:extLst>
              <a:ext uri="{FF2B5EF4-FFF2-40B4-BE49-F238E27FC236}">
                <a16:creationId xmlns:a16="http://schemas.microsoft.com/office/drawing/2014/main" id="{64F3663C-7B6D-485A-BFD1-7EACD8E9BEBB}"/>
              </a:ext>
            </a:extLst>
          </p:cNvPr>
          <p:cNvSpPr txBox="1"/>
          <p:nvPr/>
        </p:nvSpPr>
        <p:spPr>
          <a:xfrm>
            <a:off x="58451" y="2326845"/>
            <a:ext cx="4882519" cy="194925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点击顶部菜单栏的</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【Volcano Plot】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按钮</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打开两两比较的差异代谢物计算功能</a:t>
            </a:r>
          </a:p>
        </p:txBody>
      </p:sp>
      <p:sp>
        <p:nvSpPr>
          <p:cNvPr id="5" name="TextBox 4">
            <a:extLst>
              <a:ext uri="{FF2B5EF4-FFF2-40B4-BE49-F238E27FC236}">
                <a16:creationId xmlns:a16="http://schemas.microsoft.com/office/drawing/2014/main" id="{5DAEBA6D-90DC-4985-B926-54690758FCCB}"/>
              </a:ext>
            </a:extLst>
          </p:cNvPr>
          <p:cNvSpPr txBox="1"/>
          <p:nvPr/>
        </p:nvSpPr>
        <p:spPr>
          <a:xfrm>
            <a:off x="5540838" y="11503864"/>
            <a:ext cx="14340464" cy="1949252"/>
          </a:xfrm>
          <a:prstGeom prst="rect">
            <a:avLst/>
          </a:prstGeom>
          <a:solidFill>
            <a:schemeClr val="accent1">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dirty="0"/>
              <a:t>差异分析结果表格</a:t>
            </a: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rPr>
              <a:t>Log2fc – </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经过</a:t>
            </a:r>
            <a:r>
              <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rPr>
              <a:t>log</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转换的</a:t>
            </a:r>
            <a:r>
              <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rPr>
              <a:t>foldchange</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值，大于</a:t>
            </a:r>
            <a:r>
              <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rPr>
              <a:t>1</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为正数，小于</a:t>
            </a:r>
            <a:r>
              <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rPr>
              <a:t>1</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为负数，为火山图</a:t>
            </a:r>
            <a:r>
              <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rPr>
              <a:t>X</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轴</a:t>
            </a:r>
            <a:endPar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b="0" dirty="0"/>
              <a:t>Pvalue – </a:t>
            </a:r>
            <a:r>
              <a:rPr lang="zh-CN" altLang="en-US" b="0" dirty="0"/>
              <a:t>差异</a:t>
            </a:r>
            <a:r>
              <a:rPr lang="en-US" altLang="zh-CN" b="0" dirty="0"/>
              <a:t>t</a:t>
            </a:r>
            <a:r>
              <a:rPr lang="zh-CN" altLang="en-US" b="0" dirty="0"/>
              <a:t>检验显著性，经过</a:t>
            </a:r>
            <a:r>
              <a:rPr lang="en-US" altLang="zh-CN" b="0" dirty="0"/>
              <a:t>-log10</a:t>
            </a:r>
            <a:r>
              <a:rPr lang="zh-CN" altLang="en-US" b="0" dirty="0"/>
              <a:t>转换后作为火山图</a:t>
            </a:r>
            <a:r>
              <a:rPr lang="en-US" altLang="zh-CN" b="0" dirty="0"/>
              <a:t>Y</a:t>
            </a:r>
            <a:r>
              <a:rPr lang="zh-CN" altLang="en-US" b="0" dirty="0"/>
              <a:t>轴</a:t>
            </a:r>
            <a:endParaRPr lang="en-US" altLang="zh-CN" b="0" dirty="0"/>
          </a:p>
          <a:p>
            <a:pPr marL="0" marR="0" indent="0" algn="l" defTabSz="825500" rtl="0" fontAlgn="auto" latinLnBrk="0" hangingPunct="0">
              <a:lnSpc>
                <a:spcPct val="100000"/>
              </a:lnSpc>
              <a:spcBef>
                <a:spcPts val="0"/>
              </a:spcBef>
              <a:spcAft>
                <a:spcPts val="0"/>
              </a:spcAft>
              <a:buClrTx/>
              <a:buSzTx/>
              <a:buFontTx/>
              <a:buNone/>
            </a:pPr>
            <a:r>
              <a:rPr kumimoji="0" lang="en-US" altLang="zh-CN" sz="3000" b="0" i="0" u="none" strike="noStrike" cap="none" spc="0" normalizeH="0" baseline="0" dirty="0" err="1">
                <a:ln>
                  <a:noFill/>
                </a:ln>
                <a:solidFill>
                  <a:srgbClr val="000000"/>
                </a:solidFill>
                <a:effectLst/>
                <a:uFillTx/>
                <a:latin typeface="Helvetica Neue"/>
                <a:ea typeface="Helvetica Neue"/>
                <a:cs typeface="Helvetica Neue"/>
                <a:sym typeface="Helvetica Neue"/>
              </a:rPr>
              <a:t>Reg_diff</a:t>
            </a:r>
            <a:r>
              <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rPr>
              <a:t> – </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差异分析结果，</a:t>
            </a:r>
            <a:r>
              <a:rPr lang="zh-CN" altLang="en-US" b="0" dirty="0"/>
              <a:t>包含有</a:t>
            </a:r>
            <a:r>
              <a:rPr lang="en-US" altLang="zh-CN" b="0" dirty="0"/>
              <a:t>up/down/not sig(</a:t>
            </a:r>
            <a:r>
              <a:rPr lang="zh-CN" altLang="en-US" b="0" dirty="0"/>
              <a:t>非差异表达结果</a:t>
            </a:r>
            <a:r>
              <a:rPr lang="en-US" altLang="zh-CN" b="0" dirty="0"/>
              <a:t>)</a:t>
            </a:r>
            <a:endPar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6" name="Rectangle 5">
            <a:extLst>
              <a:ext uri="{FF2B5EF4-FFF2-40B4-BE49-F238E27FC236}">
                <a16:creationId xmlns:a16="http://schemas.microsoft.com/office/drawing/2014/main" id="{95C8E3F6-CC02-4276-A446-EA55B6E76884}"/>
              </a:ext>
            </a:extLst>
          </p:cNvPr>
          <p:cNvSpPr/>
          <p:nvPr/>
        </p:nvSpPr>
        <p:spPr>
          <a:xfrm>
            <a:off x="15936416" y="3684097"/>
            <a:ext cx="1224136" cy="1183999"/>
          </a:xfrm>
          <a:custGeom>
            <a:avLst/>
            <a:gdLst>
              <a:gd name="connsiteX0" fmla="*/ 0 w 1224136"/>
              <a:gd name="connsiteY0" fmla="*/ 0 h 1183999"/>
              <a:gd name="connsiteX1" fmla="*/ 395804 w 1224136"/>
              <a:gd name="connsiteY1" fmla="*/ 0 h 1183999"/>
              <a:gd name="connsiteX2" fmla="*/ 767125 w 1224136"/>
              <a:gd name="connsiteY2" fmla="*/ 0 h 1183999"/>
              <a:gd name="connsiteX3" fmla="*/ 1224136 w 1224136"/>
              <a:gd name="connsiteY3" fmla="*/ 0 h 1183999"/>
              <a:gd name="connsiteX4" fmla="*/ 1224136 w 1224136"/>
              <a:gd name="connsiteY4" fmla="*/ 580160 h 1183999"/>
              <a:gd name="connsiteX5" fmla="*/ 1224136 w 1224136"/>
              <a:gd name="connsiteY5" fmla="*/ 1183999 h 1183999"/>
              <a:gd name="connsiteX6" fmla="*/ 840573 w 1224136"/>
              <a:gd name="connsiteY6" fmla="*/ 1183999 h 1183999"/>
              <a:gd name="connsiteX7" fmla="*/ 457011 w 1224136"/>
              <a:gd name="connsiteY7" fmla="*/ 1183999 h 1183999"/>
              <a:gd name="connsiteX8" fmla="*/ 0 w 1224136"/>
              <a:gd name="connsiteY8" fmla="*/ 1183999 h 1183999"/>
              <a:gd name="connsiteX9" fmla="*/ 0 w 1224136"/>
              <a:gd name="connsiteY9" fmla="*/ 627519 h 1183999"/>
              <a:gd name="connsiteX10" fmla="*/ 0 w 1224136"/>
              <a:gd name="connsiteY10" fmla="*/ 0 h 118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4136" h="1183999" extrusionOk="0">
                <a:moveTo>
                  <a:pt x="0" y="0"/>
                </a:moveTo>
                <a:cubicBezTo>
                  <a:pt x="84768" y="-28711"/>
                  <a:pt x="206470" y="41148"/>
                  <a:pt x="395804" y="0"/>
                </a:cubicBezTo>
                <a:cubicBezTo>
                  <a:pt x="585138" y="-41148"/>
                  <a:pt x="666387" y="2933"/>
                  <a:pt x="767125" y="0"/>
                </a:cubicBezTo>
                <a:cubicBezTo>
                  <a:pt x="867863" y="-2933"/>
                  <a:pt x="1078625" y="8506"/>
                  <a:pt x="1224136" y="0"/>
                </a:cubicBezTo>
                <a:cubicBezTo>
                  <a:pt x="1255680" y="242881"/>
                  <a:pt x="1160280" y="298905"/>
                  <a:pt x="1224136" y="580160"/>
                </a:cubicBezTo>
                <a:cubicBezTo>
                  <a:pt x="1287992" y="861415"/>
                  <a:pt x="1184978" y="985253"/>
                  <a:pt x="1224136" y="1183999"/>
                </a:cubicBezTo>
                <a:cubicBezTo>
                  <a:pt x="1125546" y="1227257"/>
                  <a:pt x="987084" y="1179983"/>
                  <a:pt x="840573" y="1183999"/>
                </a:cubicBezTo>
                <a:cubicBezTo>
                  <a:pt x="694062" y="1188015"/>
                  <a:pt x="538042" y="1159471"/>
                  <a:pt x="457011" y="1183999"/>
                </a:cubicBezTo>
                <a:cubicBezTo>
                  <a:pt x="375980" y="1208527"/>
                  <a:pt x="221614" y="1172509"/>
                  <a:pt x="0" y="1183999"/>
                </a:cubicBezTo>
                <a:cubicBezTo>
                  <a:pt x="-65346" y="920662"/>
                  <a:pt x="16706" y="819836"/>
                  <a:pt x="0" y="627519"/>
                </a:cubicBezTo>
                <a:cubicBezTo>
                  <a:pt x="-16706" y="435202"/>
                  <a:pt x="43388" y="148796"/>
                  <a:pt x="0" y="0"/>
                </a:cubicBezTo>
                <a:close/>
              </a:path>
            </a:pathLst>
          </a:custGeom>
          <a:noFill/>
          <a:ln w="63500" cap="flat">
            <a:solidFill>
              <a:srgbClr val="7030A0"/>
            </a:solidFill>
            <a:prstDash val="sysDash"/>
            <a:miter lim="4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10" name="Straight Connector 9">
            <a:extLst>
              <a:ext uri="{FF2B5EF4-FFF2-40B4-BE49-F238E27FC236}">
                <a16:creationId xmlns:a16="http://schemas.microsoft.com/office/drawing/2014/main" id="{624729BA-EE81-4210-94A0-9E0A37B7C85C}"/>
              </a:ext>
            </a:extLst>
          </p:cNvPr>
          <p:cNvCxnSpPr>
            <a:cxnSpLocks/>
            <a:stCxn id="6" idx="2"/>
            <a:endCxn id="12" idx="1"/>
          </p:cNvCxnSpPr>
          <p:nvPr/>
        </p:nvCxnSpPr>
        <p:spPr>
          <a:xfrm>
            <a:off x="16548484" y="4868096"/>
            <a:ext cx="3780420" cy="2602819"/>
          </a:xfrm>
          <a:prstGeom prst="line">
            <a:avLst/>
          </a:prstGeom>
          <a:noFill/>
          <a:ln w="47625" cap="flat">
            <a:solidFill>
              <a:srgbClr val="7030A0"/>
            </a:solidFill>
            <a:prstDash val="sysDot"/>
            <a:miter lim="400000"/>
          </a:ln>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4AD7FDF-1532-44E6-9B73-EB0041948C74}"/>
              </a:ext>
            </a:extLst>
          </p:cNvPr>
          <p:cNvCxnSpPr>
            <a:cxnSpLocks/>
            <a:stCxn id="6" idx="3"/>
            <a:endCxn id="12" idx="0"/>
          </p:cNvCxnSpPr>
          <p:nvPr/>
        </p:nvCxnSpPr>
        <p:spPr>
          <a:xfrm>
            <a:off x="17160552" y="4276097"/>
            <a:ext cx="5099329" cy="854558"/>
          </a:xfrm>
          <a:prstGeom prst="line">
            <a:avLst/>
          </a:prstGeom>
          <a:noFill/>
          <a:ln w="47625" cap="flat">
            <a:solidFill>
              <a:srgbClr val="7030A0"/>
            </a:solidFill>
            <a:prstDash val="sysDot"/>
            <a:miter lim="400000"/>
          </a:ln>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269095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randombar(horizontal)">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barn(inVertical)">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ppt_w</p:attrName>
                                        </p:attrNameLst>
                                      </p:cBhvr>
                                      <p:tavLst>
                                        <p:tav tm="0">
                                          <p:val>
                                            <p:fltVal val="0"/>
                                          </p:val>
                                        </p:tav>
                                        <p:tav tm="100000">
                                          <p:val>
                                            <p:strVal val="#ppt_w"/>
                                          </p:val>
                                        </p:tav>
                                      </p:tavLst>
                                    </p:anim>
                                    <p:anim calcmode="lin" valueType="num">
                                      <p:cBhvr>
                                        <p:cTn id="40" dur="500" fill="hold"/>
                                        <p:tgtEl>
                                          <p:spTgt spid="12"/>
                                        </p:tgtEl>
                                        <p:attrNameLst>
                                          <p:attrName>ppt_h</p:attrName>
                                        </p:attrNameLst>
                                      </p:cBhvr>
                                      <p:tavLst>
                                        <p:tav tm="0">
                                          <p:val>
                                            <p:fltVal val="0"/>
                                          </p:val>
                                        </p:tav>
                                        <p:tav tm="100000">
                                          <p:val>
                                            <p:strVal val="#ppt_h"/>
                                          </p:val>
                                        </p:tav>
                                      </p:tavLst>
                                    </p:anim>
                                    <p:animEffect transition="in" filter="fade">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randombar(horizontal)">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500" fill="hold"/>
                                        <p:tgtEl>
                                          <p:spTgt spid="10"/>
                                        </p:tgtEl>
                                        <p:attrNameLst>
                                          <p:attrName>ppt_x</p:attrName>
                                        </p:attrNameLst>
                                      </p:cBhvr>
                                      <p:tavLst>
                                        <p:tav tm="0">
                                          <p:val>
                                            <p:strVal val="#ppt_x"/>
                                          </p:val>
                                        </p:tav>
                                        <p:tav tm="100000">
                                          <p:val>
                                            <p:strVal val="#ppt_x"/>
                                          </p:val>
                                        </p:tav>
                                      </p:tavLst>
                                    </p:anim>
                                    <p:anim calcmode="lin" valueType="num">
                                      <p:cBhvr additive="base">
                                        <p:cTn id="52" dur="500" fill="hold"/>
                                        <p:tgtEl>
                                          <p:spTgt spid="10"/>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ppt_x"/>
                                          </p:val>
                                        </p:tav>
                                        <p:tav tm="100000">
                                          <p:val>
                                            <p:strVal val="#ppt_x"/>
                                          </p:val>
                                        </p:tav>
                                      </p:tavLst>
                                    </p:anim>
                                    <p:anim calcmode="lin" valueType="num">
                                      <p:cBhvr additive="base">
                                        <p:cTn id="5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911425" y="682228"/>
            <a:ext cx="9238106"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差异分析代谢物成像</a:t>
            </a:r>
          </a:p>
        </p:txBody>
      </p:sp>
      <p:pic>
        <p:nvPicPr>
          <p:cNvPr id="4" name="Picture 3">
            <a:extLst>
              <a:ext uri="{FF2B5EF4-FFF2-40B4-BE49-F238E27FC236}">
                <a16:creationId xmlns:a16="http://schemas.microsoft.com/office/drawing/2014/main" id="{C815EFF1-1799-4F7C-AD86-3485C9578AC3}"/>
              </a:ext>
            </a:extLst>
          </p:cNvPr>
          <p:cNvPicPr>
            <a:picLocks noChangeAspect="1"/>
          </p:cNvPicPr>
          <p:nvPr/>
        </p:nvPicPr>
        <p:blipFill>
          <a:blip r:embed="rId5"/>
          <a:stretch>
            <a:fillRect/>
          </a:stretch>
        </p:blipFill>
        <p:spPr>
          <a:xfrm>
            <a:off x="911425" y="4625034"/>
            <a:ext cx="4301629" cy="5064245"/>
          </a:xfrm>
          <a:prstGeom prst="rect">
            <a:avLst/>
          </a:prstGeom>
        </p:spPr>
      </p:pic>
      <p:pic>
        <p:nvPicPr>
          <p:cNvPr id="6" name="Picture 5">
            <a:extLst>
              <a:ext uri="{FF2B5EF4-FFF2-40B4-BE49-F238E27FC236}">
                <a16:creationId xmlns:a16="http://schemas.microsoft.com/office/drawing/2014/main" id="{B4AF3040-0029-4CBF-A4BE-6345AC3E2116}"/>
              </a:ext>
            </a:extLst>
          </p:cNvPr>
          <p:cNvPicPr>
            <a:picLocks noChangeAspect="1"/>
          </p:cNvPicPr>
          <p:nvPr/>
        </p:nvPicPr>
        <p:blipFill>
          <a:blip r:embed="rId6"/>
          <a:stretch>
            <a:fillRect/>
          </a:stretch>
        </p:blipFill>
        <p:spPr>
          <a:xfrm>
            <a:off x="1224139" y="11113940"/>
            <a:ext cx="3988916" cy="1904742"/>
          </a:xfrm>
          <a:prstGeom prst="rect">
            <a:avLst/>
          </a:prstGeom>
        </p:spPr>
      </p:pic>
      <p:pic>
        <p:nvPicPr>
          <p:cNvPr id="10" name="Picture 9">
            <a:extLst>
              <a:ext uri="{FF2B5EF4-FFF2-40B4-BE49-F238E27FC236}">
                <a16:creationId xmlns:a16="http://schemas.microsoft.com/office/drawing/2014/main" id="{6E097702-063F-47CE-AC8A-748E367475BD}"/>
              </a:ext>
            </a:extLst>
          </p:cNvPr>
          <p:cNvPicPr>
            <a:picLocks noChangeAspect="1"/>
          </p:cNvPicPr>
          <p:nvPr/>
        </p:nvPicPr>
        <p:blipFill>
          <a:blip r:embed="rId7"/>
          <a:stretch>
            <a:fillRect/>
          </a:stretch>
        </p:blipFill>
        <p:spPr>
          <a:xfrm>
            <a:off x="7336402" y="10685369"/>
            <a:ext cx="5199064" cy="2799496"/>
          </a:xfrm>
          <a:prstGeom prst="rect">
            <a:avLst/>
          </a:prstGeom>
        </p:spPr>
      </p:pic>
      <p:pic>
        <p:nvPicPr>
          <p:cNvPr id="14" name="Picture 13">
            <a:extLst>
              <a:ext uri="{FF2B5EF4-FFF2-40B4-BE49-F238E27FC236}">
                <a16:creationId xmlns:a16="http://schemas.microsoft.com/office/drawing/2014/main" id="{36968457-2B9A-4A43-B525-76B2BB9D93E2}"/>
              </a:ext>
            </a:extLst>
          </p:cNvPr>
          <p:cNvPicPr>
            <a:picLocks noChangeAspect="1"/>
          </p:cNvPicPr>
          <p:nvPr/>
        </p:nvPicPr>
        <p:blipFill>
          <a:blip r:embed="rId8"/>
          <a:stretch>
            <a:fillRect/>
          </a:stretch>
        </p:blipFill>
        <p:spPr>
          <a:xfrm>
            <a:off x="11045919" y="1811401"/>
            <a:ext cx="13296093" cy="8595962"/>
          </a:xfrm>
          <a:prstGeom prst="rect">
            <a:avLst/>
          </a:prstGeom>
        </p:spPr>
      </p:pic>
      <p:sp>
        <p:nvSpPr>
          <p:cNvPr id="2" name="TextBox 1">
            <a:extLst>
              <a:ext uri="{FF2B5EF4-FFF2-40B4-BE49-F238E27FC236}">
                <a16:creationId xmlns:a16="http://schemas.microsoft.com/office/drawing/2014/main" id="{FD84CD4D-00D2-45C1-83B5-97D0B5D48DC3}"/>
              </a:ext>
            </a:extLst>
          </p:cNvPr>
          <p:cNvSpPr txBox="1"/>
          <p:nvPr/>
        </p:nvSpPr>
        <p:spPr>
          <a:xfrm>
            <a:off x="429437" y="2128925"/>
            <a:ext cx="12945781" cy="207236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rgbClr val="000000"/>
                </a:solidFill>
                <a:effectLst/>
                <a:uFillTx/>
                <a:latin typeface="Helvetica Neue"/>
                <a:ea typeface="Helvetica Neue"/>
                <a:cs typeface="Helvetica Neue"/>
                <a:sym typeface="Helvetica Neue"/>
              </a:rPr>
              <a:t>经过差异代谢物分析之后，我们可以按照设定的筛选结果，</a:t>
            </a:r>
            <a:endParaRPr kumimoji="0" lang="en-US" altLang="zh-CN" sz="32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rgbClr val="000000"/>
                </a:solidFill>
                <a:effectLst/>
                <a:uFillTx/>
                <a:latin typeface="Helvetica Neue"/>
                <a:ea typeface="Helvetica Neue"/>
                <a:cs typeface="Helvetica Neue"/>
                <a:sym typeface="Helvetica Neue"/>
              </a:rPr>
              <a:t>筛选出上调</a:t>
            </a:r>
            <a:r>
              <a:rPr kumimoji="0" lang="en-US" altLang="zh-CN" sz="3200" b="1" i="0" u="none" strike="noStrike" cap="none" spc="0" normalizeH="0" baseline="0" dirty="0">
                <a:ln>
                  <a:noFill/>
                </a:ln>
                <a:solidFill>
                  <a:srgbClr val="000000"/>
                </a:solidFill>
                <a:effectLst/>
                <a:uFillTx/>
                <a:latin typeface="Helvetica Neue"/>
                <a:ea typeface="Helvetica Neue"/>
                <a:cs typeface="Helvetica Neue"/>
                <a:sym typeface="Helvetica Neue"/>
              </a:rPr>
              <a:t>(up)</a:t>
            </a:r>
            <a:r>
              <a:rPr kumimoji="0" lang="zh-CN" altLang="en-US" sz="3200" b="1" i="0" u="none" strike="noStrike" cap="none" spc="0" normalizeH="0" baseline="0" dirty="0">
                <a:ln>
                  <a:noFill/>
                </a:ln>
                <a:solidFill>
                  <a:srgbClr val="000000"/>
                </a:solidFill>
                <a:effectLst/>
                <a:uFillTx/>
                <a:latin typeface="Helvetica Neue"/>
                <a:ea typeface="Helvetica Neue"/>
                <a:cs typeface="Helvetica Neue"/>
                <a:sym typeface="Helvetica Neue"/>
              </a:rPr>
              <a:t>以及下调</a:t>
            </a:r>
            <a:r>
              <a:rPr kumimoji="0" lang="en-US" altLang="zh-CN" sz="3200" b="1" i="0" u="none" strike="noStrike" cap="none" spc="0" normalizeH="0" baseline="0" dirty="0">
                <a:ln>
                  <a:noFill/>
                </a:ln>
                <a:solidFill>
                  <a:srgbClr val="000000"/>
                </a:solidFill>
                <a:effectLst/>
                <a:uFillTx/>
                <a:latin typeface="Helvetica Neue"/>
                <a:ea typeface="Helvetica Neue"/>
                <a:cs typeface="Helvetica Neue"/>
                <a:sym typeface="Helvetica Neue"/>
              </a:rPr>
              <a:t>(down)</a:t>
            </a:r>
            <a:r>
              <a:rPr kumimoji="0" lang="zh-CN" altLang="en-US" sz="3200" b="1" i="0" u="none" strike="noStrike" cap="none" spc="0" normalizeH="0" baseline="0" dirty="0">
                <a:ln>
                  <a:noFill/>
                </a:ln>
                <a:solidFill>
                  <a:srgbClr val="000000"/>
                </a:solidFill>
                <a:effectLst/>
                <a:uFillTx/>
                <a:latin typeface="Helvetica Neue"/>
                <a:ea typeface="Helvetica Neue"/>
                <a:cs typeface="Helvetica Neue"/>
                <a:sym typeface="Helvetica Neue"/>
              </a:rPr>
              <a:t>的代谢物列表，</a:t>
            </a:r>
            <a:endParaRPr kumimoji="0" lang="en-US" altLang="zh-CN" sz="32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rgbClr val="000000"/>
                </a:solidFill>
                <a:effectLst/>
                <a:uFillTx/>
                <a:latin typeface="Helvetica Neue"/>
                <a:ea typeface="Helvetica Neue"/>
                <a:cs typeface="Helvetica Neue"/>
                <a:sym typeface="Helvetica Neue"/>
              </a:rPr>
              <a:t>进行质谱成像可视化，以查看我们得到的差异计算的</a:t>
            </a:r>
            <a:endParaRPr kumimoji="0" lang="en-US" altLang="zh-CN" sz="32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rgbClr val="000000"/>
                </a:solidFill>
                <a:effectLst/>
                <a:uFillTx/>
                <a:latin typeface="Helvetica Neue"/>
                <a:ea typeface="Helvetica Neue"/>
                <a:cs typeface="Helvetica Neue"/>
                <a:sym typeface="Helvetica Neue"/>
              </a:rPr>
              <a:t>代谢物结果在样本组织空间分布上是否真的存在差异。</a:t>
            </a:r>
          </a:p>
        </p:txBody>
      </p:sp>
      <p:sp>
        <p:nvSpPr>
          <p:cNvPr id="3" name="Arrow: Down 2">
            <a:extLst>
              <a:ext uri="{FF2B5EF4-FFF2-40B4-BE49-F238E27FC236}">
                <a16:creationId xmlns:a16="http://schemas.microsoft.com/office/drawing/2014/main" id="{F187E283-FA0F-41D4-8ACC-4E3C43B9DDFE}"/>
              </a:ext>
            </a:extLst>
          </p:cNvPr>
          <p:cNvSpPr/>
          <p:nvPr/>
        </p:nvSpPr>
        <p:spPr>
          <a:xfrm>
            <a:off x="2446644" y="9896516"/>
            <a:ext cx="921031" cy="1118727"/>
          </a:xfrm>
          <a:prstGeom prst="downArrow">
            <a:avLst/>
          </a:prstGeom>
          <a:solidFill>
            <a:schemeClr val="accent1"/>
          </a:solidFill>
          <a:ln w="12700" cap="flat">
            <a:noFill/>
            <a:miter lim="400000"/>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Arrow: Down 11">
            <a:extLst>
              <a:ext uri="{FF2B5EF4-FFF2-40B4-BE49-F238E27FC236}">
                <a16:creationId xmlns:a16="http://schemas.microsoft.com/office/drawing/2014/main" id="{F30CCFD7-A237-4438-8017-76F68FD0E768}"/>
              </a:ext>
            </a:extLst>
          </p:cNvPr>
          <p:cNvSpPr/>
          <p:nvPr/>
        </p:nvSpPr>
        <p:spPr>
          <a:xfrm rot="16200000">
            <a:off x="5826122" y="11297436"/>
            <a:ext cx="928275" cy="1224136"/>
          </a:xfrm>
          <a:prstGeom prst="downArrow">
            <a:avLst/>
          </a:prstGeom>
          <a:solidFill>
            <a:schemeClr val="accent1"/>
          </a:solidFill>
          <a:ln w="12700" cap="flat">
            <a:noFill/>
            <a:miter lim="400000"/>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Arrow: Down 12">
            <a:extLst>
              <a:ext uri="{FF2B5EF4-FFF2-40B4-BE49-F238E27FC236}">
                <a16:creationId xmlns:a16="http://schemas.microsoft.com/office/drawing/2014/main" id="{5923C444-415E-4644-921C-4482E13E3128}"/>
              </a:ext>
            </a:extLst>
          </p:cNvPr>
          <p:cNvSpPr/>
          <p:nvPr/>
        </p:nvSpPr>
        <p:spPr>
          <a:xfrm rot="13902030">
            <a:off x="13219202" y="10489934"/>
            <a:ext cx="928275" cy="1224136"/>
          </a:xfrm>
          <a:prstGeom prst="downArrow">
            <a:avLst/>
          </a:prstGeom>
          <a:solidFill>
            <a:schemeClr val="accent1"/>
          </a:solidFill>
          <a:ln w="12700" cap="flat">
            <a:noFill/>
            <a:miter lim="400000"/>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42684898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par>
                                <p:cTn id="15" presetID="22" presetClass="entr" presetSubtype="4"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par>
                                <p:cTn id="23" presetID="14" presetClass="entr" presetSubtype="1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randombar(horizontal)">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p:cTn id="30" dur="500" fill="hold"/>
                                        <p:tgtEl>
                                          <p:spTgt spid="13"/>
                                        </p:tgtEl>
                                        <p:attrNameLst>
                                          <p:attrName>ppt_w</p:attrName>
                                        </p:attrNameLst>
                                      </p:cBhvr>
                                      <p:tavLst>
                                        <p:tav tm="0">
                                          <p:val>
                                            <p:fltVal val="0"/>
                                          </p:val>
                                        </p:tav>
                                        <p:tav tm="100000">
                                          <p:val>
                                            <p:strVal val="#ppt_w"/>
                                          </p:val>
                                        </p:tav>
                                      </p:tavLst>
                                    </p:anim>
                                    <p:anim calcmode="lin" valueType="num">
                                      <p:cBhvr>
                                        <p:cTn id="31" dur="500" fill="hold"/>
                                        <p:tgtEl>
                                          <p:spTgt spid="13"/>
                                        </p:tgtEl>
                                        <p:attrNameLst>
                                          <p:attrName>ppt_h</p:attrName>
                                        </p:attrNameLst>
                                      </p:cBhvr>
                                      <p:tavLst>
                                        <p:tav tm="0">
                                          <p:val>
                                            <p:fltVal val="0"/>
                                          </p:val>
                                        </p:tav>
                                        <p:tav tm="100000">
                                          <p:val>
                                            <p:strVal val="#ppt_h"/>
                                          </p:val>
                                        </p:tav>
                                      </p:tavLst>
                                    </p:anim>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randombar(horizontal)">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526704" y="762596"/>
            <a:ext cx="11294759"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差异分析代谢物</a:t>
            </a:r>
            <a:r>
              <a:rPr lang="en-US" altLang="zh-CN" sz="6000" b="0" dirty="0">
                <a:solidFill>
                  <a:srgbClr val="000000"/>
                </a:solidFill>
                <a:latin typeface="微软雅黑" panose="020B0503020204020204" pitchFamily="34" charset="-122"/>
                <a:ea typeface="微软雅黑" panose="020B0503020204020204" pitchFamily="34" charset="-122"/>
                <a:cs typeface="Helvetica Neue"/>
                <a:sym typeface="Helvetica Neue"/>
              </a:rPr>
              <a:t>KEGG</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分析</a:t>
            </a:r>
          </a:p>
        </p:txBody>
      </p:sp>
      <p:pic>
        <p:nvPicPr>
          <p:cNvPr id="3" name="Picture 2">
            <a:extLst>
              <a:ext uri="{FF2B5EF4-FFF2-40B4-BE49-F238E27FC236}">
                <a16:creationId xmlns:a16="http://schemas.microsoft.com/office/drawing/2014/main" id="{AA70E2E4-D06C-43FD-900A-C68B93DB1A6A}"/>
              </a:ext>
            </a:extLst>
          </p:cNvPr>
          <p:cNvPicPr>
            <a:picLocks noChangeAspect="1"/>
          </p:cNvPicPr>
          <p:nvPr/>
        </p:nvPicPr>
        <p:blipFill>
          <a:blip r:embed="rId5"/>
          <a:stretch>
            <a:fillRect/>
          </a:stretch>
        </p:blipFill>
        <p:spPr>
          <a:xfrm>
            <a:off x="612664" y="2250359"/>
            <a:ext cx="4257675" cy="2905125"/>
          </a:xfrm>
          <a:prstGeom prst="rect">
            <a:avLst/>
          </a:prstGeom>
          <a:effectLst>
            <a:outerShdw blurRad="266700" sx="102000" sy="102000" algn="ctr" rotWithShape="0">
              <a:prstClr val="black">
                <a:alpha val="34000"/>
              </a:prstClr>
            </a:outerShdw>
          </a:effectLst>
        </p:spPr>
      </p:pic>
      <p:pic>
        <p:nvPicPr>
          <p:cNvPr id="7" name="Picture 6">
            <a:extLst>
              <a:ext uri="{FF2B5EF4-FFF2-40B4-BE49-F238E27FC236}">
                <a16:creationId xmlns:a16="http://schemas.microsoft.com/office/drawing/2014/main" id="{9CB2E5AE-216C-4029-9F94-C6BC814ADFE6}"/>
              </a:ext>
            </a:extLst>
          </p:cNvPr>
          <p:cNvPicPr>
            <a:picLocks noChangeAspect="1"/>
          </p:cNvPicPr>
          <p:nvPr/>
        </p:nvPicPr>
        <p:blipFill>
          <a:blip r:embed="rId6"/>
          <a:stretch>
            <a:fillRect/>
          </a:stretch>
        </p:blipFill>
        <p:spPr>
          <a:xfrm>
            <a:off x="521504" y="7471241"/>
            <a:ext cx="6896100" cy="5705475"/>
          </a:xfrm>
          <a:prstGeom prst="rect">
            <a:avLst/>
          </a:prstGeom>
          <a:effectLst>
            <a:outerShdw blurRad="330200" sx="102000" sy="102000" algn="ctr" rotWithShape="0">
              <a:prstClr val="black">
                <a:alpha val="29000"/>
              </a:prstClr>
            </a:outerShdw>
          </a:effectLst>
        </p:spPr>
      </p:pic>
      <p:pic>
        <p:nvPicPr>
          <p:cNvPr id="9" name="Picture 8">
            <a:extLst>
              <a:ext uri="{FF2B5EF4-FFF2-40B4-BE49-F238E27FC236}">
                <a16:creationId xmlns:a16="http://schemas.microsoft.com/office/drawing/2014/main" id="{69A2220E-5A65-495F-9F15-6698FC73F676}"/>
              </a:ext>
            </a:extLst>
          </p:cNvPr>
          <p:cNvPicPr>
            <a:picLocks noChangeAspect="1"/>
          </p:cNvPicPr>
          <p:nvPr/>
        </p:nvPicPr>
        <p:blipFill>
          <a:blip r:embed="rId7"/>
          <a:stretch>
            <a:fillRect/>
          </a:stretch>
        </p:blipFill>
        <p:spPr>
          <a:xfrm>
            <a:off x="7417604" y="2125399"/>
            <a:ext cx="9182100" cy="4848225"/>
          </a:xfrm>
          <a:prstGeom prst="rect">
            <a:avLst/>
          </a:prstGeom>
          <a:effectLst>
            <a:outerShdw blurRad="368300" sx="102000" sy="102000" algn="ctr" rotWithShape="0">
              <a:prstClr val="black">
                <a:alpha val="19000"/>
              </a:prstClr>
            </a:outerShdw>
          </a:effectLst>
        </p:spPr>
      </p:pic>
      <p:pic>
        <p:nvPicPr>
          <p:cNvPr id="13" name="Picture 12">
            <a:extLst>
              <a:ext uri="{FF2B5EF4-FFF2-40B4-BE49-F238E27FC236}">
                <a16:creationId xmlns:a16="http://schemas.microsoft.com/office/drawing/2014/main" id="{24748D30-4282-4B3F-B5B4-44B1BC90C995}"/>
              </a:ext>
            </a:extLst>
          </p:cNvPr>
          <p:cNvPicPr>
            <a:picLocks noChangeAspect="1"/>
          </p:cNvPicPr>
          <p:nvPr/>
        </p:nvPicPr>
        <p:blipFill>
          <a:blip r:embed="rId8"/>
          <a:stretch>
            <a:fillRect/>
          </a:stretch>
        </p:blipFill>
        <p:spPr>
          <a:xfrm>
            <a:off x="19233568" y="2250359"/>
            <a:ext cx="4362450" cy="2943225"/>
          </a:xfrm>
          <a:prstGeom prst="rect">
            <a:avLst/>
          </a:prstGeom>
          <a:effectLst>
            <a:outerShdw blurRad="266700" sx="102000" sy="102000" algn="ctr" rotWithShape="0">
              <a:prstClr val="black">
                <a:alpha val="27000"/>
              </a:prstClr>
            </a:outerShdw>
          </a:effectLst>
        </p:spPr>
      </p:pic>
      <p:sp>
        <p:nvSpPr>
          <p:cNvPr id="2" name="Arrow: Down 1">
            <a:extLst>
              <a:ext uri="{FF2B5EF4-FFF2-40B4-BE49-F238E27FC236}">
                <a16:creationId xmlns:a16="http://schemas.microsoft.com/office/drawing/2014/main" id="{8020EE48-04D5-4824-9CC0-2FEB53548105}"/>
              </a:ext>
            </a:extLst>
          </p:cNvPr>
          <p:cNvSpPr/>
          <p:nvPr/>
        </p:nvSpPr>
        <p:spPr>
          <a:xfrm>
            <a:off x="1894856" y="5560683"/>
            <a:ext cx="1008112" cy="1368152"/>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Arrow: Down 14">
            <a:extLst>
              <a:ext uri="{FF2B5EF4-FFF2-40B4-BE49-F238E27FC236}">
                <a16:creationId xmlns:a16="http://schemas.microsoft.com/office/drawing/2014/main" id="{D5B8A064-8C4A-4A47-8531-C4A1381AC33B}"/>
              </a:ext>
            </a:extLst>
          </p:cNvPr>
          <p:cNvSpPr/>
          <p:nvPr/>
        </p:nvSpPr>
        <p:spPr>
          <a:xfrm rot="14245368">
            <a:off x="6065698" y="6038872"/>
            <a:ext cx="1008112" cy="1368152"/>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Arrow: Down 16">
            <a:extLst>
              <a:ext uri="{FF2B5EF4-FFF2-40B4-BE49-F238E27FC236}">
                <a16:creationId xmlns:a16="http://schemas.microsoft.com/office/drawing/2014/main" id="{CC89BBF8-0229-4E54-864D-7604548F98C9}"/>
              </a:ext>
            </a:extLst>
          </p:cNvPr>
          <p:cNvSpPr/>
          <p:nvPr/>
        </p:nvSpPr>
        <p:spPr>
          <a:xfrm rot="16200000">
            <a:off x="17412580" y="3221596"/>
            <a:ext cx="1008112" cy="1368152"/>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9" name="Arrow: Down 18">
            <a:extLst>
              <a:ext uri="{FF2B5EF4-FFF2-40B4-BE49-F238E27FC236}">
                <a16:creationId xmlns:a16="http://schemas.microsoft.com/office/drawing/2014/main" id="{DF04BFE5-D0A6-4CB5-8ED8-DD4FD52A9EF2}"/>
              </a:ext>
            </a:extLst>
          </p:cNvPr>
          <p:cNvSpPr/>
          <p:nvPr/>
        </p:nvSpPr>
        <p:spPr>
          <a:xfrm>
            <a:off x="20976976" y="5710517"/>
            <a:ext cx="1008112" cy="1368152"/>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 name="TextBox 4">
            <a:extLst>
              <a:ext uri="{FF2B5EF4-FFF2-40B4-BE49-F238E27FC236}">
                <a16:creationId xmlns:a16="http://schemas.microsoft.com/office/drawing/2014/main" id="{1ADD2524-5790-4EE1-8D20-958FFFD74F5B}"/>
              </a:ext>
            </a:extLst>
          </p:cNvPr>
          <p:cNvSpPr txBox="1"/>
          <p:nvPr/>
        </p:nvSpPr>
        <p:spPr>
          <a:xfrm>
            <a:off x="8256630" y="11824489"/>
            <a:ext cx="11640226" cy="1487587"/>
          </a:xfrm>
          <a:prstGeom prst="rect">
            <a:avLst/>
          </a:prstGeom>
          <a:solidFill>
            <a:schemeClr val="accent1">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将差异代谢物分析的离子列表按照相同的参数重新匹配</a:t>
            </a: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kegg</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代谢物信息，在结果表格上执行</a:t>
            </a: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kegg</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富集分析，即可得到差异分析的</a:t>
            </a: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kegg</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代谢物的代谢通路富集结果</a:t>
            </a:r>
          </a:p>
        </p:txBody>
      </p:sp>
      <p:pic>
        <p:nvPicPr>
          <p:cNvPr id="21" name="Picture 20">
            <a:extLst>
              <a:ext uri="{FF2B5EF4-FFF2-40B4-BE49-F238E27FC236}">
                <a16:creationId xmlns:a16="http://schemas.microsoft.com/office/drawing/2014/main" id="{FD18D25F-5480-426F-A54A-B91D1FDCFF38}"/>
              </a:ext>
            </a:extLst>
          </p:cNvPr>
          <p:cNvPicPr>
            <a:picLocks noChangeAspect="1"/>
          </p:cNvPicPr>
          <p:nvPr/>
        </p:nvPicPr>
        <p:blipFill>
          <a:blip r:embed="rId9"/>
          <a:stretch>
            <a:fillRect/>
          </a:stretch>
        </p:blipFill>
        <p:spPr>
          <a:xfrm>
            <a:off x="12192000" y="7579626"/>
            <a:ext cx="11947498" cy="2943225"/>
          </a:xfrm>
          <a:prstGeom prst="rect">
            <a:avLst/>
          </a:prstGeom>
          <a:effectLst>
            <a:outerShdw blurRad="266700" sx="102000" sy="102000" algn="ctr" rotWithShape="0">
              <a:prstClr val="black">
                <a:alpha val="27000"/>
              </a:prstClr>
            </a:outerShdw>
          </a:effectLst>
        </p:spPr>
      </p:pic>
    </p:spTree>
    <p:extLst>
      <p:ext uri="{BB962C8B-B14F-4D97-AF65-F5344CB8AC3E}">
        <p14:creationId xmlns:p14="http://schemas.microsoft.com/office/powerpoint/2010/main" val="297730572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526704" y="762596"/>
            <a:ext cx="11294759"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差异分析代谢物</a:t>
            </a:r>
            <a:r>
              <a:rPr lang="en-US" altLang="zh-CN" sz="6000" b="0" dirty="0">
                <a:solidFill>
                  <a:srgbClr val="000000"/>
                </a:solidFill>
                <a:latin typeface="微软雅黑" panose="020B0503020204020204" pitchFamily="34" charset="-122"/>
                <a:ea typeface="微软雅黑" panose="020B0503020204020204" pitchFamily="34" charset="-122"/>
                <a:cs typeface="Helvetica Neue"/>
                <a:sym typeface="Helvetica Neue"/>
              </a:rPr>
              <a:t>KEGG</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分析</a:t>
            </a:r>
          </a:p>
        </p:txBody>
      </p:sp>
      <p:pic>
        <p:nvPicPr>
          <p:cNvPr id="18" name="Picture 17">
            <a:extLst>
              <a:ext uri="{FF2B5EF4-FFF2-40B4-BE49-F238E27FC236}">
                <a16:creationId xmlns:a16="http://schemas.microsoft.com/office/drawing/2014/main" id="{E1D2CC02-3ED2-4F2C-AB89-7B8AE764D801}"/>
              </a:ext>
            </a:extLst>
          </p:cNvPr>
          <p:cNvPicPr>
            <a:picLocks noChangeAspect="1"/>
          </p:cNvPicPr>
          <p:nvPr/>
        </p:nvPicPr>
        <p:blipFill>
          <a:blip r:embed="rId5"/>
          <a:stretch>
            <a:fillRect/>
          </a:stretch>
        </p:blipFill>
        <p:spPr>
          <a:xfrm>
            <a:off x="526704" y="5993904"/>
            <a:ext cx="3021279" cy="2996914"/>
          </a:xfrm>
          <a:prstGeom prst="rect">
            <a:avLst/>
          </a:prstGeom>
        </p:spPr>
      </p:pic>
      <p:pic>
        <p:nvPicPr>
          <p:cNvPr id="20" name="Picture 19">
            <a:extLst>
              <a:ext uri="{FF2B5EF4-FFF2-40B4-BE49-F238E27FC236}">
                <a16:creationId xmlns:a16="http://schemas.microsoft.com/office/drawing/2014/main" id="{DB940761-4B8C-473F-8B90-BF2C962B6882}"/>
              </a:ext>
            </a:extLst>
          </p:cNvPr>
          <p:cNvPicPr>
            <a:picLocks noChangeAspect="1"/>
          </p:cNvPicPr>
          <p:nvPr/>
        </p:nvPicPr>
        <p:blipFill>
          <a:blip r:embed="rId6"/>
          <a:stretch>
            <a:fillRect/>
          </a:stretch>
        </p:blipFill>
        <p:spPr>
          <a:xfrm>
            <a:off x="4466385" y="5993904"/>
            <a:ext cx="5030530" cy="4863194"/>
          </a:xfrm>
          <a:prstGeom prst="rect">
            <a:avLst/>
          </a:prstGeom>
        </p:spPr>
      </p:pic>
      <p:pic>
        <p:nvPicPr>
          <p:cNvPr id="22" name="Picture 21">
            <a:extLst>
              <a:ext uri="{FF2B5EF4-FFF2-40B4-BE49-F238E27FC236}">
                <a16:creationId xmlns:a16="http://schemas.microsoft.com/office/drawing/2014/main" id="{EF9AF2A5-AC67-4F0B-AA13-201824D611E6}"/>
              </a:ext>
            </a:extLst>
          </p:cNvPr>
          <p:cNvPicPr>
            <a:picLocks noChangeAspect="1"/>
          </p:cNvPicPr>
          <p:nvPr/>
        </p:nvPicPr>
        <p:blipFill>
          <a:blip r:embed="rId7"/>
          <a:stretch>
            <a:fillRect/>
          </a:stretch>
        </p:blipFill>
        <p:spPr>
          <a:xfrm>
            <a:off x="0" y="11283746"/>
            <a:ext cx="11531596" cy="2493318"/>
          </a:xfrm>
          <a:prstGeom prst="rect">
            <a:avLst/>
          </a:prstGeom>
        </p:spPr>
      </p:pic>
      <p:pic>
        <p:nvPicPr>
          <p:cNvPr id="26" name="Picture 25">
            <a:extLst>
              <a:ext uri="{FF2B5EF4-FFF2-40B4-BE49-F238E27FC236}">
                <a16:creationId xmlns:a16="http://schemas.microsoft.com/office/drawing/2014/main" id="{3CF95F93-E4BF-4238-AAE1-F0442BAE5D91}"/>
              </a:ext>
            </a:extLst>
          </p:cNvPr>
          <p:cNvPicPr>
            <a:picLocks noChangeAspect="1"/>
          </p:cNvPicPr>
          <p:nvPr/>
        </p:nvPicPr>
        <p:blipFill>
          <a:blip r:embed="rId8"/>
          <a:stretch>
            <a:fillRect/>
          </a:stretch>
        </p:blipFill>
        <p:spPr>
          <a:xfrm>
            <a:off x="9815736" y="1787884"/>
            <a:ext cx="14545344" cy="9355155"/>
          </a:xfrm>
          <a:prstGeom prst="rect">
            <a:avLst/>
          </a:prstGeom>
        </p:spPr>
      </p:pic>
      <p:pic>
        <p:nvPicPr>
          <p:cNvPr id="15" name="Picture 14">
            <a:extLst>
              <a:ext uri="{FF2B5EF4-FFF2-40B4-BE49-F238E27FC236}">
                <a16:creationId xmlns:a16="http://schemas.microsoft.com/office/drawing/2014/main" id="{9F6D1133-01DB-4689-8B16-7548724F7961}"/>
              </a:ext>
            </a:extLst>
          </p:cNvPr>
          <p:cNvPicPr>
            <a:picLocks noChangeAspect="1"/>
          </p:cNvPicPr>
          <p:nvPr/>
        </p:nvPicPr>
        <p:blipFill>
          <a:blip r:embed="rId9"/>
          <a:stretch>
            <a:fillRect/>
          </a:stretch>
        </p:blipFill>
        <p:spPr>
          <a:xfrm>
            <a:off x="382688" y="2105472"/>
            <a:ext cx="9108075" cy="2963664"/>
          </a:xfrm>
          <a:prstGeom prst="rect">
            <a:avLst/>
          </a:prstGeom>
          <a:effectLst>
            <a:outerShdw blurRad="254000" sx="102000" sy="102000" algn="ctr" rotWithShape="0">
              <a:prstClr val="black">
                <a:alpha val="23000"/>
              </a:prstClr>
            </a:outerShdw>
          </a:effectLst>
        </p:spPr>
      </p:pic>
      <p:sp>
        <p:nvSpPr>
          <p:cNvPr id="17" name="Arrow: Down 16">
            <a:extLst>
              <a:ext uri="{FF2B5EF4-FFF2-40B4-BE49-F238E27FC236}">
                <a16:creationId xmlns:a16="http://schemas.microsoft.com/office/drawing/2014/main" id="{474367AB-E67C-4B4E-9FFE-6C5C37CF2C73}"/>
              </a:ext>
            </a:extLst>
          </p:cNvPr>
          <p:cNvSpPr/>
          <p:nvPr/>
        </p:nvSpPr>
        <p:spPr>
          <a:xfrm rot="16200000">
            <a:off x="9288760" y="2995864"/>
            <a:ext cx="1008112" cy="1368152"/>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9" name="Arrow: Down 18">
            <a:extLst>
              <a:ext uri="{FF2B5EF4-FFF2-40B4-BE49-F238E27FC236}">
                <a16:creationId xmlns:a16="http://schemas.microsoft.com/office/drawing/2014/main" id="{6332555C-9B16-4A9A-BDBD-655EDA98250A}"/>
              </a:ext>
            </a:extLst>
          </p:cNvPr>
          <p:cNvSpPr/>
          <p:nvPr/>
        </p:nvSpPr>
        <p:spPr>
          <a:xfrm rot="16200000">
            <a:off x="3115767" y="7312341"/>
            <a:ext cx="1008112" cy="1368152"/>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Arrow: Down 20">
            <a:extLst>
              <a:ext uri="{FF2B5EF4-FFF2-40B4-BE49-F238E27FC236}">
                <a16:creationId xmlns:a16="http://schemas.microsoft.com/office/drawing/2014/main" id="{444F8227-9781-4701-AD67-DA1D3CE84D14}"/>
              </a:ext>
            </a:extLst>
          </p:cNvPr>
          <p:cNvSpPr/>
          <p:nvPr/>
        </p:nvSpPr>
        <p:spPr>
          <a:xfrm>
            <a:off x="5670027" y="10173022"/>
            <a:ext cx="1008112" cy="1368152"/>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 name="TextBox 1">
            <a:extLst>
              <a:ext uri="{FF2B5EF4-FFF2-40B4-BE49-F238E27FC236}">
                <a16:creationId xmlns:a16="http://schemas.microsoft.com/office/drawing/2014/main" id="{01D4E8A2-9F84-4543-A620-9360D5281C14}"/>
              </a:ext>
            </a:extLst>
          </p:cNvPr>
          <p:cNvSpPr txBox="1"/>
          <p:nvPr/>
        </p:nvSpPr>
        <p:spPr>
          <a:xfrm>
            <a:off x="12119992" y="11685726"/>
            <a:ext cx="10945216" cy="1487587"/>
          </a:xfrm>
          <a:prstGeom prst="rect">
            <a:avLst/>
          </a:prstGeom>
          <a:solidFill>
            <a:schemeClr val="accent2">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在富集结果表格上通过右键菜单的</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查看</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功能可以查看选中的代谢途径的富集可视化结果</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dirty="0"/>
              <a:t>通过数据可视化功能进行富集结果统计图的绘制</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21350860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图像" descr="图像"/>
          <p:cNvPicPr>
            <a:picLocks noChangeAspect="1"/>
          </p:cNvPicPr>
          <p:nvPr/>
        </p:nvPicPr>
        <p:blipFill>
          <a:blip r:embed="rId2"/>
          <a:stretch>
            <a:fillRect/>
          </a:stretch>
        </p:blipFill>
        <p:spPr>
          <a:xfrm>
            <a:off x="0" y="0"/>
            <a:ext cx="14364082" cy="13716001"/>
          </a:xfrm>
          <a:prstGeom prst="rect">
            <a:avLst/>
          </a:prstGeom>
          <a:ln w="12700">
            <a:miter lim="400000"/>
            <a:headEnd/>
            <a:tailEnd/>
          </a:ln>
        </p:spPr>
      </p:pic>
      <p:pic>
        <p:nvPicPr>
          <p:cNvPr id="162" name="图像" descr="图像"/>
          <p:cNvPicPr>
            <a:picLocks noChangeAspect="1"/>
          </p:cNvPicPr>
          <p:nvPr/>
        </p:nvPicPr>
        <p:blipFill>
          <a:blip r:embed="rId3"/>
          <a:srcRect/>
          <a:stretch>
            <a:fillRect/>
          </a:stretch>
        </p:blipFill>
        <p:spPr>
          <a:xfrm>
            <a:off x="8572493" y="6452937"/>
            <a:ext cx="7239014" cy="1809193"/>
          </a:xfrm>
          <a:prstGeom prst="rect">
            <a:avLst/>
          </a:prstGeom>
          <a:ln w="12700">
            <a:miter lim="400000"/>
            <a:headEnd/>
            <a:tailEnd/>
          </a:ln>
        </p:spPr>
      </p:pic>
      <p:pic>
        <p:nvPicPr>
          <p:cNvPr id="163" name="图像" descr="图像"/>
          <p:cNvPicPr>
            <a:picLocks noChangeAspect="1"/>
          </p:cNvPicPr>
          <p:nvPr/>
        </p:nvPicPr>
        <p:blipFill>
          <a:blip r:embed="rId4"/>
          <a:stretch>
            <a:fillRect/>
          </a:stretch>
        </p:blipFill>
        <p:spPr>
          <a:xfrm>
            <a:off x="11531600" y="8838533"/>
            <a:ext cx="1320800" cy="1626934"/>
          </a:xfrm>
          <a:prstGeom prst="rect">
            <a:avLst/>
          </a:prstGeom>
          <a:ln w="12700">
            <a:miter lim="400000"/>
            <a:headEnd/>
            <a:tailEnd/>
          </a:ln>
        </p:spPr>
      </p:pic>
      <p:pic>
        <p:nvPicPr>
          <p:cNvPr id="11" name="Picture 2" descr="C:\Users\dan.yu\Desktop\am8图片2021070917495860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39918" y="3164607"/>
            <a:ext cx="2823443" cy="2823443"/>
          </a:xfrm>
          <a:prstGeom prst="rect">
            <a:avLst/>
          </a:prstGeom>
          <a:noFill/>
          <a:extLst>
            <a:ext uri="{909E8E84-426E-40DD-AFC4-6F175D3DCCD1}">
              <a14:hiddenFill xmlns:a14="http://schemas.microsoft.com/office/drawing/2010/main">
                <a:solidFill>
                  <a:srgbClr val="FFFFFF"/>
                </a:solidFill>
              </a14:hiddenFill>
            </a:ext>
          </a:extLst>
        </p:spPr>
      </p:pic>
      <p:sp>
        <p:nvSpPr>
          <p:cNvPr id="12" name="副标题文案"/>
          <p:cNvSpPr txBox="1"/>
          <p:nvPr/>
        </p:nvSpPr>
        <p:spPr>
          <a:xfrm>
            <a:off x="10981533" y="3501070"/>
            <a:ext cx="3552254" cy="595035"/>
          </a:xfrm>
          <a:prstGeom prst="rect">
            <a:avLst/>
          </a:prstGeom>
          <a:ln w="12700">
            <a:miter lim="400000"/>
          </a:ln>
        </p:spPr>
        <p:txBody>
          <a:bodyPr wrap="none" lIns="50800" tIns="50800" rIns="50800" bIns="50800" anchor="ctr">
            <a:spAutoFit/>
          </a:bodyPr>
          <a:lstStyle>
            <a:lvl1pPr algn="r">
              <a:defRPr sz="5500" b="0">
                <a:solidFill>
                  <a:srgbClr val="555E63"/>
                </a:solidFill>
                <a:latin typeface="HYQiHei-FES"/>
                <a:ea typeface="HYQiHei-FES"/>
                <a:cs typeface="HYQiHei-FES"/>
                <a:sym typeface="HYQiHei-FES"/>
              </a:defRPr>
            </a:lvl1pPr>
          </a:lstStyle>
          <a:p>
            <a:pPr algn="ctr"/>
            <a:r>
              <a:rPr lang="en-US" sz="3200" dirty="0">
                <a:latin typeface="汉仪旗黑-70S" pitchFamily="18" charset="-122"/>
                <a:ea typeface="汉仪旗黑-70S" pitchFamily="18" charset="-122"/>
              </a:rPr>
              <a:t>0512</a:t>
            </a:r>
            <a:r>
              <a:rPr lang="en-US" altLang="zh-CN" sz="3200" dirty="0">
                <a:latin typeface="汉仪旗黑-70S" pitchFamily="18" charset="-122"/>
                <a:ea typeface="汉仪旗黑-70S" pitchFamily="18" charset="-122"/>
              </a:rPr>
              <a:t>-62959105</a:t>
            </a:r>
            <a:endParaRPr sz="3200" dirty="0">
              <a:latin typeface="汉仪旗黑-70S" pitchFamily="18" charset="-122"/>
              <a:ea typeface="汉仪旗黑-70S" pitchFamily="18" charset="-122"/>
            </a:endParaRPr>
          </a:p>
        </p:txBody>
      </p:sp>
      <p:sp>
        <p:nvSpPr>
          <p:cNvPr id="13" name="副标题文案"/>
          <p:cNvSpPr txBox="1"/>
          <p:nvPr/>
        </p:nvSpPr>
        <p:spPr>
          <a:xfrm>
            <a:off x="10981533" y="4356488"/>
            <a:ext cx="7742504" cy="595035"/>
          </a:xfrm>
          <a:prstGeom prst="rect">
            <a:avLst/>
          </a:prstGeom>
          <a:ln w="12700">
            <a:miter lim="400000"/>
          </a:ln>
        </p:spPr>
        <p:txBody>
          <a:bodyPr wrap="none" lIns="50800" tIns="50800" rIns="50800" bIns="50800" anchor="ctr">
            <a:spAutoFit/>
          </a:bodyPr>
          <a:lstStyle>
            <a:lvl1pPr algn="r">
              <a:defRPr sz="5500" b="0">
                <a:solidFill>
                  <a:srgbClr val="555E63"/>
                </a:solidFill>
                <a:latin typeface="HYQiHei-FES"/>
                <a:ea typeface="HYQiHei-FES"/>
                <a:cs typeface="HYQiHei-FES"/>
                <a:sym typeface="HYQiHei-FES"/>
              </a:defRPr>
            </a:lvl1pPr>
          </a:lstStyle>
          <a:p>
            <a:pPr algn="ctr"/>
            <a:r>
              <a:rPr lang="zh-CN" altLang="en-US" sz="3200" dirty="0">
                <a:latin typeface="汉仪旗黑-70S" pitchFamily="18" charset="-122"/>
                <a:ea typeface="汉仪旗黑-70S" pitchFamily="18" charset="-122"/>
              </a:rPr>
              <a:t>江苏省苏州市工业园区新平街</a:t>
            </a:r>
            <a:r>
              <a:rPr lang="en-US" altLang="zh-CN" sz="3200" dirty="0">
                <a:latin typeface="汉仪旗黑-70S" pitchFamily="18" charset="-122"/>
                <a:ea typeface="汉仪旗黑-70S" pitchFamily="18" charset="-122"/>
              </a:rPr>
              <a:t>388</a:t>
            </a:r>
            <a:r>
              <a:rPr lang="zh-CN" altLang="en-US" sz="3200" dirty="0">
                <a:latin typeface="汉仪旗黑-70S" pitchFamily="18" charset="-122"/>
                <a:ea typeface="汉仪旗黑-70S" pitchFamily="18" charset="-122"/>
              </a:rPr>
              <a:t>号</a:t>
            </a:r>
            <a:r>
              <a:rPr lang="en-US" altLang="zh-CN" sz="3200" dirty="0">
                <a:latin typeface="汉仪旗黑-70S" pitchFamily="18" charset="-122"/>
                <a:ea typeface="汉仪旗黑-70S" pitchFamily="18" charset="-122"/>
              </a:rPr>
              <a:t>2</a:t>
            </a:r>
            <a:r>
              <a:rPr lang="zh-CN" altLang="en-US" sz="3200" dirty="0">
                <a:latin typeface="汉仪旗黑-70S" pitchFamily="18" charset="-122"/>
                <a:ea typeface="汉仪旗黑-70S" pitchFamily="18" charset="-122"/>
              </a:rPr>
              <a:t>号楼</a:t>
            </a:r>
            <a:endParaRPr sz="3200" dirty="0">
              <a:latin typeface="汉仪旗黑-70S" pitchFamily="18" charset="-122"/>
              <a:ea typeface="汉仪旗黑-70S" pitchFamily="18" charset="-122"/>
            </a:endParaRPr>
          </a:p>
        </p:txBody>
      </p:sp>
      <p:sp>
        <p:nvSpPr>
          <p:cNvPr id="14" name="副标题文案"/>
          <p:cNvSpPr txBox="1"/>
          <p:nvPr/>
        </p:nvSpPr>
        <p:spPr>
          <a:xfrm>
            <a:off x="10981533" y="5211906"/>
            <a:ext cx="5634556" cy="595035"/>
          </a:xfrm>
          <a:prstGeom prst="rect">
            <a:avLst/>
          </a:prstGeom>
          <a:ln w="12700">
            <a:miter lim="400000"/>
          </a:ln>
        </p:spPr>
        <p:txBody>
          <a:bodyPr wrap="none" lIns="50800" tIns="50800" rIns="50800" bIns="50800" anchor="ctr">
            <a:spAutoFit/>
          </a:bodyPr>
          <a:lstStyle>
            <a:lvl1pPr algn="r">
              <a:defRPr sz="5500" b="0">
                <a:solidFill>
                  <a:srgbClr val="555E63"/>
                </a:solidFill>
                <a:latin typeface="HYQiHei-FES"/>
                <a:ea typeface="HYQiHei-FES"/>
                <a:cs typeface="HYQiHei-FES"/>
                <a:sym typeface="HYQiHei-FES"/>
              </a:defRPr>
            </a:lvl1pPr>
          </a:lstStyle>
          <a:p>
            <a:pPr algn="ctr"/>
            <a:r>
              <a:rPr lang="en-US" altLang="zh-CN" sz="3200" dirty="0">
                <a:latin typeface="汉仪旗黑-70S" pitchFamily="18" charset="-122"/>
                <a:ea typeface="汉仪旗黑-70S" pitchFamily="18" charset="-122"/>
              </a:rPr>
              <a:t>market@bionovogene.com</a:t>
            </a:r>
            <a:endParaRPr sz="3200" dirty="0">
              <a:latin typeface="汉仪旗黑-70S" pitchFamily="18" charset="-122"/>
              <a:ea typeface="汉仪旗黑-70S" pitchFamily="18" charset="-122"/>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328904" y="10285531"/>
            <a:ext cx="4055096" cy="3430469"/>
          </a:xfrm>
          <a:prstGeom prst="rect">
            <a:avLst/>
          </a:prstGeom>
          <a:ln w="12700">
            <a:miter lim="400000"/>
            <a:headEnd/>
            <a:tailEnd/>
          </a:ln>
        </p:spPr>
      </p:pic>
      <p:sp>
        <p:nvSpPr>
          <p:cNvPr id="3" name="TextBox 2">
            <a:extLst>
              <a:ext uri="{FF2B5EF4-FFF2-40B4-BE49-F238E27FC236}">
                <a16:creationId xmlns:a16="http://schemas.microsoft.com/office/drawing/2014/main" id="{C2639D10-075B-47B8-B2BF-2422A0F91A04}"/>
              </a:ext>
            </a:extLst>
          </p:cNvPr>
          <p:cNvSpPr txBox="1"/>
          <p:nvPr/>
        </p:nvSpPr>
        <p:spPr>
          <a:xfrm>
            <a:off x="4127104" y="2681536"/>
            <a:ext cx="14625799" cy="45345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9600" b="1" i="0" u="none" strike="noStrike" cap="none" spc="0" normalizeH="0" baseline="0" dirty="0" err="1">
                <a:ln>
                  <a:noFill/>
                </a:ln>
                <a:solidFill>
                  <a:srgbClr val="0070C0"/>
                </a:solidFill>
                <a:effectLst/>
                <a:uFillTx/>
                <a:latin typeface="Helvetica Neue"/>
                <a:ea typeface="Helvetica Neue"/>
                <a:cs typeface="Helvetica Neue"/>
                <a:sym typeface="Helvetica Neue"/>
              </a:rPr>
              <a:t>MZKit</a:t>
            </a:r>
            <a:r>
              <a:rPr kumimoji="0" lang="zh-CN" altLang="en-US" sz="9600" b="1" i="0" u="none" strike="noStrike" cap="none" spc="0" normalizeH="0" baseline="0" dirty="0">
                <a:ln>
                  <a:noFill/>
                </a:ln>
                <a:solidFill>
                  <a:srgbClr val="0070C0"/>
                </a:solidFill>
                <a:effectLst/>
                <a:uFillTx/>
                <a:latin typeface="Helvetica Neue"/>
                <a:ea typeface="Helvetica Neue"/>
                <a:cs typeface="Helvetica Neue"/>
                <a:sym typeface="Helvetica Neue"/>
              </a:rPr>
              <a:t>桌面工作站质谱成像</a:t>
            </a:r>
            <a:endParaRPr kumimoji="0" lang="en-US" altLang="zh-CN" sz="9600" b="1" i="0" u="none" strike="noStrike" cap="none" spc="0" normalizeH="0" baseline="0" dirty="0">
              <a:ln>
                <a:noFill/>
              </a:ln>
              <a:solidFill>
                <a:srgbClr val="0070C0"/>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pPr>
            <a:r>
              <a:rPr lang="zh-CN" altLang="en-US" sz="9600" dirty="0"/>
              <a:t>数据分析教程</a:t>
            </a:r>
            <a:endParaRPr kumimoji="0" lang="en-US" altLang="zh-CN" sz="96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pPr>
            <a:endParaRPr lang="en-US" altLang="zh-CN" sz="9600" dirty="0"/>
          </a:p>
        </p:txBody>
      </p:sp>
      <p:pic>
        <p:nvPicPr>
          <p:cNvPr id="12" name="Picture 11">
            <a:extLst>
              <a:ext uri="{FF2B5EF4-FFF2-40B4-BE49-F238E27FC236}">
                <a16:creationId xmlns:a16="http://schemas.microsoft.com/office/drawing/2014/main" id="{40469063-4621-44D9-A1F9-A1820078BD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5536" y="7362056"/>
            <a:ext cx="6617455" cy="2232248"/>
          </a:xfrm>
          <a:prstGeom prst="rect">
            <a:avLst/>
          </a:prstGeom>
        </p:spPr>
      </p:pic>
      <p:sp>
        <p:nvSpPr>
          <p:cNvPr id="2" name="TextBox 1">
            <a:extLst>
              <a:ext uri="{FF2B5EF4-FFF2-40B4-BE49-F238E27FC236}">
                <a16:creationId xmlns:a16="http://schemas.microsoft.com/office/drawing/2014/main" id="{295272EF-52BE-44E6-BF35-0FDA2EA9E7B5}"/>
              </a:ext>
            </a:extLst>
          </p:cNvPr>
          <p:cNvSpPr txBox="1"/>
          <p:nvPr/>
        </p:nvSpPr>
        <p:spPr>
          <a:xfrm>
            <a:off x="7223448" y="11394504"/>
            <a:ext cx="8625759" cy="84125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altLang="zh-CN" sz="4800" b="0" i="0" u="sng" dirty="0">
                <a:solidFill>
                  <a:srgbClr val="074F66"/>
                </a:solidFill>
                <a:effectLst/>
                <a:latin typeface="Cambria Math" panose="02040503050406030204" pitchFamily="18" charset="0"/>
                <a:ea typeface="Cambria Math" panose="02040503050406030204" pitchFamily="18" charset="0"/>
              </a:rPr>
              <a:t>xieguigang@metabolomics.ac.cn</a:t>
            </a:r>
            <a:endParaRPr lang="en-US" altLang="zh-CN" sz="4800" b="0" i="0" u="sng" dirty="0">
              <a:solidFill>
                <a:srgbClr val="0C86AE"/>
              </a:solidFill>
              <a:effectLst/>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163799078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616936" y="10529196"/>
            <a:ext cx="3767064" cy="3186804"/>
          </a:xfrm>
          <a:prstGeom prst="rect">
            <a:avLst/>
          </a:prstGeom>
          <a:ln w="12700">
            <a:miter lim="400000"/>
            <a:headEnd/>
            <a:tailEnd/>
          </a:ln>
        </p:spPr>
      </p:pic>
      <p:pic>
        <p:nvPicPr>
          <p:cNvPr id="4" name="Picture 3">
            <a:extLst>
              <a:ext uri="{FF2B5EF4-FFF2-40B4-BE49-F238E27FC236}">
                <a16:creationId xmlns:a16="http://schemas.microsoft.com/office/drawing/2014/main" id="{EFEB4A7C-8BAD-4AF9-897D-204B375E6B02}"/>
              </a:ext>
            </a:extLst>
          </p:cNvPr>
          <p:cNvPicPr>
            <a:picLocks noChangeAspect="1"/>
          </p:cNvPicPr>
          <p:nvPr/>
        </p:nvPicPr>
        <p:blipFill>
          <a:blip r:embed="rId5"/>
          <a:stretch>
            <a:fillRect/>
          </a:stretch>
        </p:blipFill>
        <p:spPr>
          <a:xfrm>
            <a:off x="608731" y="52436"/>
            <a:ext cx="19890757" cy="12062148"/>
          </a:xfrm>
          <a:prstGeom prst="rect">
            <a:avLst/>
          </a:prstGeom>
        </p:spPr>
      </p:pic>
      <p:sp>
        <p:nvSpPr>
          <p:cNvPr id="9" name="TextBox 8">
            <a:extLst>
              <a:ext uri="{FF2B5EF4-FFF2-40B4-BE49-F238E27FC236}">
                <a16:creationId xmlns:a16="http://schemas.microsoft.com/office/drawing/2014/main" id="{FBDA0A8D-C9CD-422D-9A10-C453C88DC706}"/>
              </a:ext>
            </a:extLst>
          </p:cNvPr>
          <p:cNvSpPr txBox="1"/>
          <p:nvPr/>
        </p:nvSpPr>
        <p:spPr>
          <a:xfrm>
            <a:off x="814736" y="12156080"/>
            <a:ext cx="19586176" cy="1323439"/>
          </a:xfrm>
          <a:prstGeom prst="rect">
            <a:avLst/>
          </a:prstGeom>
          <a:solidFill>
            <a:schemeClr val="accent2">
              <a:lumMod val="20000"/>
              <a:lumOff val="80000"/>
            </a:schemeClr>
          </a:solid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en-US" altLang="zh-CN" sz="1600" b="1" i="1" dirty="0">
                <a:solidFill>
                  <a:srgbClr val="444444"/>
                </a:solidFill>
                <a:effectLst>
                  <a:outerShdw blurRad="38100" dist="38100" dir="2700000" algn="tl">
                    <a:srgbClr val="000000">
                      <a:alpha val="43137"/>
                    </a:srgbClr>
                  </a:outerShdw>
                </a:effectLst>
                <a:latin typeface="Lato" panose="020B0604020202020204" pitchFamily="34" charset="0"/>
              </a:rPr>
              <a:t>You can cite </a:t>
            </a:r>
            <a:r>
              <a:rPr lang="en-US" altLang="zh-CN" sz="1600" b="1" i="1" dirty="0" err="1">
                <a:solidFill>
                  <a:srgbClr val="444444"/>
                </a:solidFill>
                <a:effectLst>
                  <a:outerShdw blurRad="38100" dist="38100" dir="2700000" algn="tl">
                    <a:srgbClr val="000000">
                      <a:alpha val="43137"/>
                    </a:srgbClr>
                  </a:outerShdw>
                </a:effectLst>
                <a:latin typeface="Lato" panose="020B0604020202020204" pitchFamily="34" charset="0"/>
              </a:rPr>
              <a:t>MZKit</a:t>
            </a:r>
            <a:r>
              <a:rPr lang="en-US" altLang="zh-CN" sz="1600" b="1" i="1" dirty="0">
                <a:solidFill>
                  <a:srgbClr val="444444"/>
                </a:solidFill>
                <a:effectLst>
                  <a:outerShdw blurRad="38100" dist="38100" dir="2700000" algn="tl">
                    <a:srgbClr val="000000">
                      <a:alpha val="43137"/>
                    </a:srgbClr>
                  </a:outerShdw>
                </a:effectLst>
                <a:latin typeface="Lato" panose="020B0604020202020204" pitchFamily="34" charset="0"/>
              </a:rPr>
              <a:t> in your literature work if needed:</a:t>
            </a:r>
            <a:r>
              <a:rPr lang="en-US" altLang="zh-CN" sz="1600" b="0" i="1" dirty="0">
                <a:solidFill>
                  <a:srgbClr val="444444"/>
                </a:solidFill>
                <a:effectLst>
                  <a:outerShdw blurRad="38100" dist="38100" dir="2700000" algn="tl">
                    <a:srgbClr val="000000">
                      <a:alpha val="43137"/>
                    </a:srgbClr>
                  </a:outerShdw>
                </a:effectLst>
                <a:latin typeface="Lato" panose="020B0604020202020204" pitchFamily="34" charset="0"/>
              </a:rPr>
              <a:t> xie, guigang &amp; </a:t>
            </a:r>
            <a:r>
              <a:rPr lang="en-US" altLang="zh-CN" sz="1600" b="0" i="1" dirty="0" err="1">
                <a:solidFill>
                  <a:srgbClr val="444444"/>
                </a:solidFill>
                <a:effectLst>
                  <a:outerShdw blurRad="38100" dist="38100" dir="2700000" algn="tl">
                    <a:srgbClr val="000000">
                      <a:alpha val="43137"/>
                    </a:srgbClr>
                  </a:outerShdw>
                </a:effectLst>
                <a:latin typeface="Lato" panose="020B0604020202020204" pitchFamily="34" charset="0"/>
              </a:rPr>
              <a:t>BioNovoGene</a:t>
            </a:r>
            <a:r>
              <a:rPr lang="en-US" altLang="zh-CN" sz="1600" b="0" i="1" dirty="0">
                <a:solidFill>
                  <a:srgbClr val="444444"/>
                </a:solidFill>
                <a:effectLst>
                  <a:outerShdw blurRad="38100" dist="38100" dir="2700000" algn="tl">
                    <a:srgbClr val="000000">
                      <a:alpha val="43137"/>
                    </a:srgbClr>
                  </a:outerShdw>
                </a:effectLst>
                <a:latin typeface="Lato" panose="020B0604020202020204" pitchFamily="34" charset="0"/>
              </a:rPr>
              <a:t>. </a:t>
            </a:r>
            <a:r>
              <a:rPr lang="en-US" altLang="zh-CN" sz="1600" b="0" i="1" dirty="0" err="1">
                <a:solidFill>
                  <a:srgbClr val="444444"/>
                </a:solidFill>
                <a:effectLst>
                  <a:outerShdw blurRad="38100" dist="38100" dir="2700000" algn="tl">
                    <a:srgbClr val="000000">
                      <a:alpha val="43137"/>
                    </a:srgbClr>
                  </a:outerShdw>
                </a:effectLst>
                <a:latin typeface="Lato" panose="020B0604020202020204" pitchFamily="34" charset="0"/>
              </a:rPr>
              <a:t>BioNovoGene</a:t>
            </a:r>
            <a:r>
              <a:rPr lang="en-US" altLang="zh-CN" sz="1600" b="0" i="1" dirty="0">
                <a:solidFill>
                  <a:srgbClr val="444444"/>
                </a:solidFill>
                <a:effectLst>
                  <a:outerShdw blurRad="38100" dist="38100" dir="2700000" algn="tl">
                    <a:srgbClr val="000000">
                      <a:alpha val="43137"/>
                    </a:srgbClr>
                  </a:outerShdw>
                </a:effectLst>
                <a:latin typeface="Lato" panose="020B0604020202020204" pitchFamily="34" charset="0"/>
              </a:rPr>
              <a:t> </a:t>
            </a:r>
            <a:r>
              <a:rPr lang="en-US" altLang="zh-CN" sz="1600" b="0" i="1" dirty="0" err="1">
                <a:solidFill>
                  <a:srgbClr val="444444"/>
                </a:solidFill>
                <a:effectLst>
                  <a:outerShdw blurRad="38100" dist="38100" dir="2700000" algn="tl">
                    <a:srgbClr val="000000">
                      <a:alpha val="43137"/>
                    </a:srgbClr>
                  </a:outerShdw>
                </a:effectLst>
                <a:latin typeface="Lato" panose="020B0604020202020204" pitchFamily="34" charset="0"/>
              </a:rPr>
              <a:t>mzkit</a:t>
            </a:r>
            <a:r>
              <a:rPr lang="en-US" altLang="zh-CN" sz="1600" b="0" i="1" dirty="0">
                <a:solidFill>
                  <a:srgbClr val="444444"/>
                </a:solidFill>
                <a:effectLst>
                  <a:outerShdw blurRad="38100" dist="38100" dir="2700000" algn="tl">
                    <a:srgbClr val="000000">
                      <a:alpha val="43137"/>
                    </a:srgbClr>
                  </a:outerShdw>
                </a:effectLst>
                <a:latin typeface="Lato" panose="020B0604020202020204" pitchFamily="34" charset="0"/>
              </a:rPr>
              <a:t>: Data toolkits for processing NMR, MALDI MSI, LC-MS and GC-MS raw data, </a:t>
            </a:r>
            <a:r>
              <a:rPr lang="en-US" altLang="zh-CN" sz="1600" b="0" i="1" dirty="0" err="1">
                <a:solidFill>
                  <a:srgbClr val="444444"/>
                </a:solidFill>
                <a:effectLst>
                  <a:outerShdw blurRad="38100" dist="38100" dir="2700000" algn="tl">
                    <a:srgbClr val="000000">
                      <a:alpha val="43137"/>
                    </a:srgbClr>
                  </a:outerShdw>
                </a:effectLst>
                <a:latin typeface="Lato" panose="020B0604020202020204" pitchFamily="34" charset="0"/>
              </a:rPr>
              <a:t>chemoinformatics</a:t>
            </a:r>
            <a:r>
              <a:rPr lang="en-US" altLang="zh-CN" sz="1600" b="0" i="1" dirty="0">
                <a:solidFill>
                  <a:srgbClr val="444444"/>
                </a:solidFill>
                <a:effectLst>
                  <a:outerShdw blurRad="38100" dist="38100" dir="2700000" algn="tl">
                    <a:srgbClr val="000000">
                      <a:alpha val="43137"/>
                    </a:srgbClr>
                  </a:outerShdw>
                </a:effectLst>
                <a:latin typeface="Lato" panose="020B0604020202020204" pitchFamily="34" charset="0"/>
              </a:rPr>
              <a:t> data analysis and data visualization. (2022) doi:</a:t>
            </a:r>
            <a:r>
              <a:rPr lang="en-US" altLang="zh-CN" sz="1600" b="0" i="1" u="sng" dirty="0">
                <a:solidFill>
                  <a:srgbClr val="17BAEF"/>
                </a:solidFill>
                <a:effectLst>
                  <a:outerShdw blurRad="38100" dist="38100" dir="2700000" algn="tl">
                    <a:srgbClr val="000000">
                      <a:alpha val="43137"/>
                    </a:srgbClr>
                  </a:outerShdw>
                </a:effectLst>
                <a:latin typeface="Lato" panose="020B0604020202020204" pitchFamily="34" charset="0"/>
                <a:hlinkClick r:id="rId6">
                  <a:extLst>
                    <a:ext uri="{A12FA001-AC4F-418D-AE19-62706E023703}">
                      <ahyp:hlinkClr xmlns:ahyp="http://schemas.microsoft.com/office/drawing/2018/hyperlinkcolor" val="tx"/>
                    </a:ext>
                  </a:extLst>
                </a:hlinkClick>
              </a:rPr>
              <a:t>10.5281/zenodo.7040586</a:t>
            </a:r>
            <a:r>
              <a:rPr lang="en-US" altLang="zh-CN" sz="1600" b="0" i="1" dirty="0">
                <a:solidFill>
                  <a:srgbClr val="444444"/>
                </a:solidFill>
                <a:effectLst>
                  <a:outerShdw blurRad="38100" dist="38100" dir="2700000" algn="tl">
                    <a:srgbClr val="000000">
                      <a:alpha val="43137"/>
                    </a:srgbClr>
                  </a:outerShdw>
                </a:effectLst>
                <a:latin typeface="Lato" panose="020B0604020202020204" pitchFamily="34" charset="0"/>
              </a:rPr>
              <a:t>.</a:t>
            </a:r>
            <a:br>
              <a:rPr lang="en-US" altLang="zh-CN" sz="1600" b="0" i="1" dirty="0">
                <a:solidFill>
                  <a:srgbClr val="444444"/>
                </a:solidFill>
                <a:effectLst>
                  <a:outerShdw blurRad="38100" dist="38100" dir="2700000" algn="tl">
                    <a:srgbClr val="000000">
                      <a:alpha val="43137"/>
                    </a:srgbClr>
                  </a:outerShdw>
                </a:effectLst>
                <a:latin typeface="Lato" panose="020B0604020202020204" pitchFamily="34" charset="0"/>
              </a:rPr>
            </a:br>
            <a:endParaRPr lang="en-US" altLang="zh-CN" sz="1600" b="0" i="1" dirty="0">
              <a:solidFill>
                <a:srgbClr val="444444"/>
              </a:solidFill>
              <a:effectLst>
                <a:outerShdw blurRad="38100" dist="38100" dir="2700000" algn="tl">
                  <a:srgbClr val="000000">
                    <a:alpha val="43137"/>
                  </a:srgbClr>
                </a:outerShdw>
              </a:effectLst>
              <a:latin typeface="Lato" panose="020B0604020202020204" pitchFamily="34" charset="0"/>
            </a:endParaRPr>
          </a:p>
          <a:p>
            <a:pPr algn="l">
              <a:buFont typeface="Arial" panose="020B0604020202020204" pitchFamily="34" charset="0"/>
              <a:buChar char="•"/>
            </a:pPr>
            <a:r>
              <a:rPr lang="en-US" altLang="zh-CN" sz="1600" b="0" i="1" dirty="0" err="1">
                <a:solidFill>
                  <a:srgbClr val="444444"/>
                </a:solidFill>
                <a:effectLst>
                  <a:outerShdw blurRad="38100" dist="38100" dir="2700000" algn="tl">
                    <a:srgbClr val="000000">
                      <a:alpha val="43137"/>
                    </a:srgbClr>
                  </a:outerShdw>
                </a:effectLst>
                <a:latin typeface="Lato" panose="020B0604020202020204" pitchFamily="34" charset="0"/>
              </a:rPr>
              <a:t>mzkit</a:t>
            </a:r>
            <a:r>
              <a:rPr lang="en-US" altLang="zh-CN" sz="1600" b="0" i="1" dirty="0">
                <a:solidFill>
                  <a:srgbClr val="444444"/>
                </a:solidFill>
                <a:effectLst>
                  <a:outerShdw blurRad="38100" dist="38100" dir="2700000" algn="tl">
                    <a:srgbClr val="000000">
                      <a:alpha val="43137"/>
                    </a:srgbClr>
                  </a:outerShdw>
                </a:effectLst>
                <a:latin typeface="Lato" panose="020B0604020202020204" pitchFamily="34" charset="0"/>
              </a:rPr>
              <a:t> on ELIXIR </a:t>
            </a:r>
            <a:r>
              <a:rPr lang="en-US" altLang="zh-CN" sz="1600" b="0" i="1" dirty="0" err="1">
                <a:solidFill>
                  <a:srgbClr val="444444"/>
                </a:solidFill>
                <a:effectLst>
                  <a:outerShdw blurRad="38100" dist="38100" dir="2700000" algn="tl">
                    <a:srgbClr val="000000">
                      <a:alpha val="43137"/>
                    </a:srgbClr>
                  </a:outerShdw>
                </a:effectLst>
                <a:latin typeface="Lato" panose="020B0604020202020204" pitchFamily="34" charset="0"/>
              </a:rPr>
              <a:t>biotools</a:t>
            </a:r>
            <a:r>
              <a:rPr lang="en-US" altLang="zh-CN" sz="1600" b="0" i="1" dirty="0">
                <a:solidFill>
                  <a:srgbClr val="444444"/>
                </a:solidFill>
                <a:effectLst>
                  <a:outerShdw blurRad="38100" dist="38100" dir="2700000" algn="tl">
                    <a:srgbClr val="000000">
                      <a:alpha val="43137"/>
                    </a:srgbClr>
                  </a:outerShdw>
                </a:effectLst>
                <a:latin typeface="Lato" panose="020B0604020202020204" pitchFamily="34" charset="0"/>
              </a:rPr>
              <a:t>: </a:t>
            </a:r>
            <a:r>
              <a:rPr lang="en-US" altLang="zh-CN" sz="1600" b="0" i="1" u="sng" dirty="0">
                <a:solidFill>
                  <a:srgbClr val="17BAEF"/>
                </a:solidFill>
                <a:effectLst>
                  <a:outerShdw blurRad="38100" dist="38100" dir="2700000" algn="tl">
                    <a:srgbClr val="000000">
                      <a:alpha val="43137"/>
                    </a:srgbClr>
                  </a:outerShdw>
                </a:effectLst>
                <a:latin typeface="Lato" panose="020B0604020202020204" pitchFamily="34" charset="0"/>
                <a:hlinkClick r:id="rId7">
                  <a:extLst>
                    <a:ext uri="{A12FA001-AC4F-418D-AE19-62706E023703}">
                      <ahyp:hlinkClr xmlns:ahyp="http://schemas.microsoft.com/office/drawing/2018/hyperlinkcolor" val="tx"/>
                    </a:ext>
                  </a:extLst>
                </a:hlinkClick>
              </a:rPr>
              <a:t>https://bio.tools/mzkit</a:t>
            </a:r>
            <a:endParaRPr lang="en-US" altLang="zh-CN" sz="1600" b="0" i="1" dirty="0">
              <a:solidFill>
                <a:srgbClr val="444444"/>
              </a:solidFill>
              <a:effectLst>
                <a:outerShdw blurRad="38100" dist="38100" dir="2700000" algn="tl">
                  <a:srgbClr val="000000">
                    <a:alpha val="43137"/>
                  </a:srgbClr>
                </a:outerShdw>
              </a:effectLst>
              <a:latin typeface="Lato" panose="020B0604020202020204" pitchFamily="34" charset="0"/>
            </a:endParaRPr>
          </a:p>
          <a:p>
            <a:pPr algn="l">
              <a:buFont typeface="Arial" panose="020B0604020202020204" pitchFamily="34" charset="0"/>
              <a:buChar char="•"/>
            </a:pPr>
            <a:r>
              <a:rPr lang="en-US" altLang="zh-CN" sz="1600" b="0" i="1" dirty="0" err="1">
                <a:solidFill>
                  <a:srgbClr val="444444"/>
                </a:solidFill>
                <a:effectLst>
                  <a:outerShdw blurRad="38100" dist="38100" dir="2700000" algn="tl">
                    <a:srgbClr val="000000">
                      <a:alpha val="43137"/>
                    </a:srgbClr>
                  </a:outerShdw>
                </a:effectLst>
                <a:latin typeface="Lato" panose="020B0604020202020204" pitchFamily="34" charset="0"/>
              </a:rPr>
              <a:t>mzkit</a:t>
            </a:r>
            <a:r>
              <a:rPr lang="en-US" altLang="zh-CN" sz="1600" b="0" i="1" dirty="0">
                <a:solidFill>
                  <a:srgbClr val="444444"/>
                </a:solidFill>
                <a:effectLst>
                  <a:outerShdw blurRad="38100" dist="38100" dir="2700000" algn="tl">
                    <a:srgbClr val="000000">
                      <a:alpha val="43137"/>
                    </a:srgbClr>
                  </a:outerShdw>
                </a:effectLst>
                <a:latin typeface="Lato" panose="020B0604020202020204" pitchFamily="34" charset="0"/>
              </a:rPr>
              <a:t> on </a:t>
            </a:r>
            <a:r>
              <a:rPr lang="en-US" altLang="zh-CN" sz="1600" b="0" i="1" dirty="0" err="1">
                <a:solidFill>
                  <a:srgbClr val="444444"/>
                </a:solidFill>
                <a:effectLst>
                  <a:outerShdw blurRad="38100" dist="38100" dir="2700000" algn="tl">
                    <a:srgbClr val="000000">
                      <a:alpha val="43137"/>
                    </a:srgbClr>
                  </a:outerShdw>
                </a:effectLst>
                <a:latin typeface="Lato" panose="020B0604020202020204" pitchFamily="34" charset="0"/>
              </a:rPr>
              <a:t>SciCrunch</a:t>
            </a:r>
            <a:r>
              <a:rPr lang="en-US" altLang="zh-CN" sz="1600" b="0" i="1" dirty="0">
                <a:solidFill>
                  <a:srgbClr val="444444"/>
                </a:solidFill>
                <a:effectLst>
                  <a:outerShdw blurRad="38100" dist="38100" dir="2700000" algn="tl">
                    <a:srgbClr val="000000">
                      <a:alpha val="43137"/>
                    </a:srgbClr>
                  </a:outerShdw>
                </a:effectLst>
                <a:latin typeface="Lato" panose="020B0604020202020204" pitchFamily="34" charset="0"/>
              </a:rPr>
              <a:t>: </a:t>
            </a:r>
            <a:r>
              <a:rPr lang="en-US" altLang="zh-CN" sz="1600" b="0" i="1" u="sng" dirty="0">
                <a:solidFill>
                  <a:srgbClr val="17BAEF"/>
                </a:solidFill>
                <a:effectLst>
                  <a:outerShdw blurRad="38100" dist="38100" dir="2700000" algn="tl">
                    <a:srgbClr val="000000">
                      <a:alpha val="43137"/>
                    </a:srgbClr>
                  </a:outerShdw>
                </a:effectLst>
                <a:latin typeface="Lato" panose="020B0604020202020204" pitchFamily="34" charset="0"/>
                <a:hlinkClick r:id="rId8">
                  <a:extLst>
                    <a:ext uri="{A12FA001-AC4F-418D-AE19-62706E023703}">
                      <ahyp:hlinkClr xmlns:ahyp="http://schemas.microsoft.com/office/drawing/2018/hyperlinkcolor" val="tx"/>
                    </a:ext>
                  </a:extLst>
                </a:hlinkClick>
              </a:rPr>
              <a:t>RRID:SCR_023936</a:t>
            </a:r>
            <a:endParaRPr lang="en-US" altLang="zh-CN" sz="1600" b="0" i="1" dirty="0">
              <a:solidFill>
                <a:srgbClr val="444444"/>
              </a:solidFill>
              <a:effectLst>
                <a:outerShdw blurRad="38100" dist="38100" dir="2700000" algn="tl">
                  <a:srgbClr val="000000">
                    <a:alpha val="43137"/>
                  </a:srgbClr>
                </a:outerShdw>
              </a:effectLst>
              <a:latin typeface="Lato" panose="020B0604020202020204" pitchFamily="34" charset="0"/>
            </a:endParaRPr>
          </a:p>
        </p:txBody>
      </p:sp>
    </p:spTree>
    <p:extLst>
      <p:ext uri="{BB962C8B-B14F-4D97-AF65-F5344CB8AC3E}">
        <p14:creationId xmlns:p14="http://schemas.microsoft.com/office/powerpoint/2010/main" val="109471513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664623" y="664718"/>
            <a:ext cx="10007548"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空间代谢数据分析流程</a:t>
            </a:r>
          </a:p>
        </p:txBody>
      </p:sp>
      <p:sp>
        <p:nvSpPr>
          <p:cNvPr id="42" name="TextBox 41">
            <a:extLst>
              <a:ext uri="{FF2B5EF4-FFF2-40B4-BE49-F238E27FC236}">
                <a16:creationId xmlns:a16="http://schemas.microsoft.com/office/drawing/2014/main" id="{86DFDF31-4455-4B91-BB94-D31C23A30644}"/>
              </a:ext>
            </a:extLst>
          </p:cNvPr>
          <p:cNvSpPr txBox="1"/>
          <p:nvPr/>
        </p:nvSpPr>
        <p:spPr>
          <a:xfrm>
            <a:off x="16368464" y="7362056"/>
            <a:ext cx="7008329" cy="2410916"/>
          </a:xfrm>
          <a:prstGeom prst="rect">
            <a:avLst/>
          </a:prstGeom>
          <a:solidFill>
            <a:schemeClr val="accent6">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dirty="0"/>
              <a:t>代谢组学标准</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生物信息学分析流程</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dirty="0"/>
              <a:t>多元统计分析</a:t>
            </a:r>
            <a:r>
              <a:rPr lang="zh-CN" altLang="en-US" b="0" dirty="0">
                <a:solidFill>
                  <a:srgbClr val="0070C0"/>
                </a:solidFill>
              </a:rPr>
              <a:t>（</a:t>
            </a:r>
            <a:r>
              <a:rPr lang="en-US" altLang="zh-CN" b="0" dirty="0">
                <a:solidFill>
                  <a:srgbClr val="0070C0"/>
                </a:solidFill>
              </a:rPr>
              <a:t>PCA/PLSDA/OPLSDA</a:t>
            </a:r>
            <a:r>
              <a:rPr lang="zh-CN" altLang="en-US" b="0" dirty="0">
                <a:solidFill>
                  <a:srgbClr val="0070C0"/>
                </a:solidFill>
              </a:rPr>
              <a:t>）</a:t>
            </a:r>
            <a:endParaRPr lang="en-US" altLang="zh-CN" b="0" dirty="0">
              <a:solidFill>
                <a:srgbClr val="0070C0"/>
              </a:solidFill>
            </a:endParaRPr>
          </a:p>
          <a:p>
            <a:pPr marL="0" marR="0" indent="0" algn="l" defTabSz="825500" rtl="0" fontAlgn="auto" latinLnBrk="0" hangingPunct="0">
              <a:lnSpc>
                <a:spcPct val="100000"/>
              </a:lnSpc>
              <a:spcBef>
                <a:spcPts val="0"/>
              </a:spcBef>
              <a:spcAft>
                <a:spcPts val="0"/>
              </a:spcAft>
              <a:buClrTx/>
              <a:buSzTx/>
              <a:buFontTx/>
              <a:buNone/>
            </a:pPr>
            <a:r>
              <a:rPr lang="zh-CN" altLang="en-US" dirty="0"/>
              <a:t>差异统计分析</a:t>
            </a:r>
            <a:r>
              <a:rPr lang="zh-CN" altLang="en-US" b="0" dirty="0">
                <a:solidFill>
                  <a:srgbClr val="0070C0"/>
                </a:solidFill>
              </a:rPr>
              <a:t>（</a:t>
            </a:r>
            <a:r>
              <a:rPr lang="en-US" altLang="zh-CN" b="0" dirty="0">
                <a:solidFill>
                  <a:srgbClr val="0070C0"/>
                </a:solidFill>
              </a:rPr>
              <a:t>t-test/ANOVA</a:t>
            </a:r>
            <a:r>
              <a:rPr lang="zh-CN" altLang="en-US" b="0" dirty="0">
                <a:solidFill>
                  <a:srgbClr val="0070C0"/>
                </a:solidFill>
              </a:rPr>
              <a:t>）</a:t>
            </a:r>
            <a:endParaRPr lang="en-US" altLang="zh-CN" b="0" dirty="0">
              <a:solidFill>
                <a:srgbClr val="0070C0"/>
              </a:solidFill>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功能分析</a:t>
            </a:r>
            <a:r>
              <a:rPr kumimoji="0" lang="zh-CN" altLang="en-US" sz="3000" b="0" i="0" u="none" strike="noStrike" cap="none" spc="0" normalizeH="0" baseline="0" dirty="0">
                <a:ln>
                  <a:noFill/>
                </a:ln>
                <a:solidFill>
                  <a:srgbClr val="0070C0"/>
                </a:solidFill>
                <a:effectLst/>
                <a:uFillTx/>
                <a:latin typeface="Helvetica Neue"/>
                <a:ea typeface="Helvetica Neue"/>
                <a:cs typeface="Helvetica Neue"/>
                <a:sym typeface="Helvetica Neue"/>
              </a:rPr>
              <a:t>（</a:t>
            </a:r>
            <a:r>
              <a:rPr kumimoji="0" lang="en-US" altLang="zh-CN" sz="3000" b="0" i="0" u="none" strike="noStrike" cap="none" spc="0" normalizeH="0" baseline="0" dirty="0">
                <a:ln>
                  <a:noFill/>
                </a:ln>
                <a:solidFill>
                  <a:srgbClr val="0070C0"/>
                </a:solidFill>
                <a:effectLst/>
                <a:uFillTx/>
                <a:latin typeface="Helvetica Neue"/>
                <a:ea typeface="Helvetica Neue"/>
                <a:cs typeface="Helvetica Neue"/>
                <a:sym typeface="Helvetica Neue"/>
              </a:rPr>
              <a:t>KEGG</a:t>
            </a:r>
            <a:r>
              <a:rPr kumimoji="0" lang="zh-CN" altLang="en-US" sz="3000" b="0" i="0" u="none" strike="noStrike" cap="none" spc="0" normalizeH="0" baseline="0" dirty="0">
                <a:ln>
                  <a:noFill/>
                </a:ln>
                <a:solidFill>
                  <a:srgbClr val="0070C0"/>
                </a:solidFill>
                <a:effectLst/>
                <a:uFillTx/>
                <a:latin typeface="Helvetica Neue"/>
                <a:ea typeface="Helvetica Neue"/>
                <a:cs typeface="Helvetica Neue"/>
                <a:sym typeface="Helvetica Neue"/>
              </a:rPr>
              <a:t>富集）</a:t>
            </a:r>
          </a:p>
        </p:txBody>
      </p:sp>
      <p:sp>
        <p:nvSpPr>
          <p:cNvPr id="62" name="TextBox 61">
            <a:extLst>
              <a:ext uri="{FF2B5EF4-FFF2-40B4-BE49-F238E27FC236}">
                <a16:creationId xmlns:a16="http://schemas.microsoft.com/office/drawing/2014/main" id="{AF36EDA9-9B63-4129-9B62-9D93DBAF8F99}"/>
              </a:ext>
            </a:extLst>
          </p:cNvPr>
          <p:cNvSpPr txBox="1"/>
          <p:nvPr/>
        </p:nvSpPr>
        <p:spPr>
          <a:xfrm>
            <a:off x="16368464" y="2290107"/>
            <a:ext cx="3571491" cy="564257"/>
          </a:xfrm>
          <a:prstGeom prst="rect">
            <a:avLst/>
          </a:prstGeom>
          <a:solidFill>
            <a:schemeClr val="accent3">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代谢物分子表达矩阵</a:t>
            </a:r>
          </a:p>
        </p:txBody>
      </p:sp>
      <p:sp>
        <p:nvSpPr>
          <p:cNvPr id="4" name="Flowchart: Multidocument 3">
            <a:extLst>
              <a:ext uri="{FF2B5EF4-FFF2-40B4-BE49-F238E27FC236}">
                <a16:creationId xmlns:a16="http://schemas.microsoft.com/office/drawing/2014/main" id="{BAED2CE7-3B65-44B2-9327-1C2F79B96309}"/>
              </a:ext>
            </a:extLst>
          </p:cNvPr>
          <p:cNvSpPr/>
          <p:nvPr/>
        </p:nvSpPr>
        <p:spPr>
          <a:xfrm>
            <a:off x="1389489" y="4343409"/>
            <a:ext cx="3040549" cy="2088232"/>
          </a:xfrm>
          <a:prstGeom prst="flowChartMultidocument">
            <a:avLst/>
          </a:prstGeom>
          <a:solidFill>
            <a:schemeClr val="accent1">
              <a:lumMod val="20000"/>
              <a:lumOff val="80000"/>
            </a:schemeClr>
          </a:solidFill>
          <a:ln w="12700" cap="flat">
            <a:solidFill>
              <a:schemeClr val="bg1">
                <a:lumMod val="75000"/>
              </a:schemeClr>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5" name="TextBox 4">
            <a:extLst>
              <a:ext uri="{FF2B5EF4-FFF2-40B4-BE49-F238E27FC236}">
                <a16:creationId xmlns:a16="http://schemas.microsoft.com/office/drawing/2014/main" id="{233E17E2-1541-4875-BD5E-75737D5F2774}"/>
              </a:ext>
            </a:extLst>
          </p:cNvPr>
          <p:cNvSpPr txBox="1"/>
          <p:nvPr/>
        </p:nvSpPr>
        <p:spPr>
          <a:xfrm>
            <a:off x="1657118" y="4874564"/>
            <a:ext cx="2034211" cy="102592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质谱成像</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原始数据集</a:t>
            </a:r>
          </a:p>
        </p:txBody>
      </p:sp>
      <p:sp>
        <p:nvSpPr>
          <p:cNvPr id="7" name="Flowchart: Process 6">
            <a:extLst>
              <a:ext uri="{FF2B5EF4-FFF2-40B4-BE49-F238E27FC236}">
                <a16:creationId xmlns:a16="http://schemas.microsoft.com/office/drawing/2014/main" id="{678FC98F-2049-420F-8237-2E2230C6D8E2}"/>
              </a:ext>
            </a:extLst>
          </p:cNvPr>
          <p:cNvSpPr/>
          <p:nvPr/>
        </p:nvSpPr>
        <p:spPr>
          <a:xfrm>
            <a:off x="5668397" y="7213297"/>
            <a:ext cx="3096344" cy="1354217"/>
          </a:xfrm>
          <a:prstGeom prst="flowChartProcess">
            <a:avLst/>
          </a:prstGeom>
          <a:solidFill>
            <a:schemeClr val="accent3">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altLang="zh-CN" sz="3200" b="0" dirty="0">
                <a:solidFill>
                  <a:schemeClr val="tx1"/>
                </a:solidFill>
                <a:latin typeface="+mn-lt"/>
                <a:ea typeface="+mn-ea"/>
                <a:cs typeface="+mn-cs"/>
                <a:sym typeface="Helvetica Neue Medium"/>
              </a:rPr>
              <a:t>Feature Set</a:t>
            </a:r>
          </a:p>
          <a:p>
            <a:pPr marL="0" marR="0" indent="0" algn="ctr" defTabSz="8255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a:ln>
                  <a:noFill/>
                </a:ln>
                <a:solidFill>
                  <a:schemeClr val="tx1"/>
                </a:solidFill>
                <a:effectLst/>
                <a:uFillTx/>
                <a:latin typeface="+mn-lt"/>
                <a:ea typeface="+mn-ea"/>
                <a:cs typeface="+mn-cs"/>
                <a:sym typeface="Helvetica Neue Medium"/>
              </a:rPr>
              <a:t>产生空间聚类和组织分型</a:t>
            </a:r>
          </a:p>
        </p:txBody>
      </p:sp>
      <p:sp>
        <p:nvSpPr>
          <p:cNvPr id="10" name="Flowchart: Process 9">
            <a:extLst>
              <a:ext uri="{FF2B5EF4-FFF2-40B4-BE49-F238E27FC236}">
                <a16:creationId xmlns:a16="http://schemas.microsoft.com/office/drawing/2014/main" id="{17F9589F-05BA-4AFD-A18E-45839E796801}"/>
              </a:ext>
            </a:extLst>
          </p:cNvPr>
          <p:cNvSpPr/>
          <p:nvPr/>
        </p:nvSpPr>
        <p:spPr>
          <a:xfrm>
            <a:off x="5351241" y="2394374"/>
            <a:ext cx="2664296" cy="1354217"/>
          </a:xfrm>
          <a:prstGeom prst="flowChartProcess">
            <a:avLst/>
          </a:prstGeom>
          <a:solidFill>
            <a:schemeClr val="accent3">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err="1">
                <a:ln>
                  <a:noFill/>
                </a:ln>
                <a:solidFill>
                  <a:schemeClr val="tx1"/>
                </a:solidFill>
                <a:effectLst/>
                <a:uFillTx/>
                <a:latin typeface="+mn-lt"/>
                <a:ea typeface="+mn-ea"/>
                <a:cs typeface="+mn-cs"/>
                <a:sym typeface="Helvetica Neue Medium"/>
              </a:rPr>
              <a:t>PeakSet</a:t>
            </a:r>
            <a:endParaRPr kumimoji="0" lang="en-US" altLang="zh-CN" sz="3200" b="0" i="0" u="none" strike="noStrike" cap="none" spc="0" normalizeH="0" baseline="0" dirty="0">
              <a:ln>
                <a:noFill/>
              </a:ln>
              <a:solidFill>
                <a:schemeClr val="tx1"/>
              </a:solidFill>
              <a:effectLst/>
              <a:uFillTx/>
              <a:latin typeface="+mn-lt"/>
              <a:ea typeface="+mn-ea"/>
              <a:cs typeface="+mn-cs"/>
              <a:sym typeface="Helvetica Neue Medium"/>
            </a:endParaRPr>
          </a:p>
          <a:p>
            <a:pPr marL="0" marR="0" indent="0" algn="ctr" defTabSz="825500" rtl="0" fontAlgn="auto" latinLnBrk="0" hangingPunct="0">
              <a:lnSpc>
                <a:spcPct val="100000"/>
              </a:lnSpc>
              <a:spcBef>
                <a:spcPts val="0"/>
              </a:spcBef>
              <a:spcAft>
                <a:spcPts val="0"/>
              </a:spcAft>
              <a:buClrTx/>
              <a:buSzTx/>
              <a:buFontTx/>
              <a:buNone/>
            </a:pPr>
            <a:r>
              <a:rPr lang="zh-CN" altLang="en-US" sz="2800" b="0" dirty="0">
                <a:solidFill>
                  <a:schemeClr val="tx1"/>
                </a:solidFill>
                <a:latin typeface="+mn-lt"/>
                <a:ea typeface="+mn-ea"/>
                <a:cs typeface="+mn-cs"/>
                <a:sym typeface="Helvetica Neue Medium"/>
              </a:rPr>
              <a:t>进行空间代谢物注释</a:t>
            </a:r>
            <a:endParaRPr kumimoji="0" lang="zh-CN" altLang="en-US" sz="2800" b="0" i="0" u="none" strike="noStrike" cap="none" spc="0" normalizeH="0" baseline="0" dirty="0">
              <a:ln>
                <a:noFill/>
              </a:ln>
              <a:solidFill>
                <a:schemeClr val="tx1"/>
              </a:solidFill>
              <a:effectLst/>
              <a:uFillTx/>
              <a:latin typeface="+mn-lt"/>
              <a:ea typeface="+mn-ea"/>
              <a:cs typeface="+mn-cs"/>
              <a:sym typeface="Helvetica Neue Medium"/>
            </a:endParaRPr>
          </a:p>
        </p:txBody>
      </p:sp>
      <p:sp>
        <p:nvSpPr>
          <p:cNvPr id="13" name="Rectangle 12">
            <a:extLst>
              <a:ext uri="{FF2B5EF4-FFF2-40B4-BE49-F238E27FC236}">
                <a16:creationId xmlns:a16="http://schemas.microsoft.com/office/drawing/2014/main" id="{18B4285E-29A2-4C9A-81C8-8EBB4AA906ED}"/>
              </a:ext>
            </a:extLst>
          </p:cNvPr>
          <p:cNvSpPr/>
          <p:nvPr/>
        </p:nvSpPr>
        <p:spPr>
          <a:xfrm>
            <a:off x="12632145" y="6146522"/>
            <a:ext cx="2376264" cy="984885"/>
          </a:xfrm>
          <a:prstGeom prst="rect">
            <a:avLst/>
          </a:prstGeom>
          <a:solidFill>
            <a:schemeClr val="accent3">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3200" b="0" dirty="0">
                <a:solidFill>
                  <a:schemeClr val="tx1"/>
                </a:solidFill>
                <a:latin typeface="+mn-lt"/>
                <a:ea typeface="+mn-ea"/>
                <a:cs typeface="+mn-cs"/>
                <a:sym typeface="Helvetica Neue Medium"/>
              </a:rPr>
              <a:t>组织区域分组信息</a:t>
            </a:r>
            <a:endParaRPr kumimoji="0" lang="zh-CN" altLang="en-US" sz="3200" b="0" i="0" u="none" strike="noStrike" cap="none" spc="0" normalizeH="0" baseline="0" dirty="0">
              <a:ln>
                <a:noFill/>
              </a:ln>
              <a:solidFill>
                <a:schemeClr val="tx1"/>
              </a:solidFill>
              <a:effectLst/>
              <a:uFillTx/>
              <a:latin typeface="+mn-lt"/>
              <a:ea typeface="+mn-ea"/>
              <a:cs typeface="+mn-cs"/>
              <a:sym typeface="Helvetica Neue Medium"/>
            </a:endParaRPr>
          </a:p>
        </p:txBody>
      </p:sp>
      <p:sp>
        <p:nvSpPr>
          <p:cNvPr id="15" name="Flowchart: Internal Storage 14">
            <a:extLst>
              <a:ext uri="{FF2B5EF4-FFF2-40B4-BE49-F238E27FC236}">
                <a16:creationId xmlns:a16="http://schemas.microsoft.com/office/drawing/2014/main" id="{5784E6B5-0531-41DF-A800-E6434FCD494A}"/>
              </a:ext>
            </a:extLst>
          </p:cNvPr>
          <p:cNvSpPr/>
          <p:nvPr/>
        </p:nvSpPr>
        <p:spPr>
          <a:xfrm>
            <a:off x="16368464" y="3139250"/>
            <a:ext cx="4320480" cy="2410915"/>
          </a:xfrm>
          <a:prstGeom prst="flowChartInternalStorage">
            <a:avLst/>
          </a:prstGeom>
          <a:solidFill>
            <a:schemeClr val="accent1">
              <a:lumMod val="40000"/>
              <a:lumOff val="60000"/>
            </a:schemeClr>
          </a:solidFill>
          <a:ln w="25400" cap="flat">
            <a:solidFill>
              <a:schemeClr val="bg1"/>
            </a:solidFill>
            <a:miter lim="400000"/>
          </a:ln>
          <a:effectLst>
            <a:outerShdw blurRad="228600" sx="102000" sy="102000" algn="ctr" rotWithShape="0">
              <a:prstClr val="black">
                <a:alpha val="11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17" name="Connector: Elbow 16">
            <a:extLst>
              <a:ext uri="{FF2B5EF4-FFF2-40B4-BE49-F238E27FC236}">
                <a16:creationId xmlns:a16="http://schemas.microsoft.com/office/drawing/2014/main" id="{BE9C75BC-9E38-4E6B-9C6C-8A48CC5B92D1}"/>
              </a:ext>
            </a:extLst>
          </p:cNvPr>
          <p:cNvCxnSpPr>
            <a:cxnSpLocks/>
            <a:stCxn id="10" idx="3"/>
            <a:endCxn id="15" idx="1"/>
          </p:cNvCxnSpPr>
          <p:nvPr/>
        </p:nvCxnSpPr>
        <p:spPr>
          <a:xfrm>
            <a:off x="8015537" y="3071483"/>
            <a:ext cx="8352927" cy="1273225"/>
          </a:xfrm>
          <a:prstGeom prst="bentConnector3">
            <a:avLst/>
          </a:prstGeom>
          <a:noFill/>
          <a:ln w="123825" cap="flat">
            <a:solidFill>
              <a:srgbClr val="000000"/>
            </a:solidFill>
            <a:prstDash val="solid"/>
            <a:miter lim="400000"/>
            <a:tailEnd type="triangle"/>
          </a:ln>
          <a:effectLst>
            <a:glow rad="228600">
              <a:schemeClr val="accent3">
                <a:satMod val="175000"/>
                <a:alpha val="11000"/>
              </a:schemeClr>
            </a:glow>
          </a:effectLst>
        </p:spPr>
        <p:style>
          <a:lnRef idx="0">
            <a:scrgbClr r="0" g="0" b="0"/>
          </a:lnRef>
          <a:fillRef idx="0">
            <a:scrgbClr r="0" g="0" b="0"/>
          </a:fillRef>
          <a:effectRef idx="0">
            <a:scrgbClr r="0" g="0" b="0"/>
          </a:effectRef>
          <a:fontRef idx="none"/>
        </p:style>
      </p:cxnSp>
      <p:cxnSp>
        <p:nvCxnSpPr>
          <p:cNvPr id="43" name="Connector: Elbow 42">
            <a:extLst>
              <a:ext uri="{FF2B5EF4-FFF2-40B4-BE49-F238E27FC236}">
                <a16:creationId xmlns:a16="http://schemas.microsoft.com/office/drawing/2014/main" id="{95596B20-9C68-4474-A69D-83B5CAD956BA}"/>
              </a:ext>
            </a:extLst>
          </p:cNvPr>
          <p:cNvCxnSpPr>
            <a:cxnSpLocks/>
            <a:stCxn id="4" idx="3"/>
            <a:endCxn id="10" idx="1"/>
          </p:cNvCxnSpPr>
          <p:nvPr/>
        </p:nvCxnSpPr>
        <p:spPr>
          <a:xfrm flipV="1">
            <a:off x="4430038" y="3071483"/>
            <a:ext cx="921203" cy="2316042"/>
          </a:xfrm>
          <a:prstGeom prst="bentConnector3">
            <a:avLst/>
          </a:prstGeom>
          <a:noFill/>
          <a:ln w="123825" cap="flat">
            <a:solidFill>
              <a:srgbClr val="000000"/>
            </a:solidFill>
            <a:prstDash val="solid"/>
            <a:miter lim="400000"/>
            <a:tailEnd type="triangle"/>
          </a:ln>
          <a:effectLst>
            <a:glow rad="228600">
              <a:schemeClr val="accent3">
                <a:satMod val="175000"/>
                <a:alpha val="11000"/>
              </a:schemeClr>
            </a:glow>
          </a:effectLst>
        </p:spPr>
        <p:style>
          <a:lnRef idx="0">
            <a:scrgbClr r="0" g="0" b="0"/>
          </a:lnRef>
          <a:fillRef idx="0">
            <a:scrgbClr r="0" g="0" b="0"/>
          </a:fillRef>
          <a:effectRef idx="0">
            <a:scrgbClr r="0" g="0" b="0"/>
          </a:effectRef>
          <a:fontRef idx="none"/>
        </p:style>
      </p:cxnSp>
      <p:cxnSp>
        <p:nvCxnSpPr>
          <p:cNvPr id="46" name="Connector: Elbow 45">
            <a:extLst>
              <a:ext uri="{FF2B5EF4-FFF2-40B4-BE49-F238E27FC236}">
                <a16:creationId xmlns:a16="http://schemas.microsoft.com/office/drawing/2014/main" id="{B422DB9D-A5A9-47C7-A3FE-C615EBEAA441}"/>
              </a:ext>
            </a:extLst>
          </p:cNvPr>
          <p:cNvCxnSpPr>
            <a:cxnSpLocks/>
            <a:stCxn id="4" idx="3"/>
            <a:endCxn id="7" idx="1"/>
          </p:cNvCxnSpPr>
          <p:nvPr/>
        </p:nvCxnSpPr>
        <p:spPr>
          <a:xfrm>
            <a:off x="4430038" y="5387525"/>
            <a:ext cx="1238359" cy="2502881"/>
          </a:xfrm>
          <a:prstGeom prst="bentConnector3">
            <a:avLst>
              <a:gd name="adj1" fmla="val 50000"/>
            </a:avLst>
          </a:prstGeom>
          <a:noFill/>
          <a:ln w="123825" cap="flat">
            <a:solidFill>
              <a:srgbClr val="000000"/>
            </a:solidFill>
            <a:prstDash val="solid"/>
            <a:miter lim="400000"/>
            <a:tailEnd type="triangle"/>
          </a:ln>
          <a:effectLst>
            <a:glow rad="228600">
              <a:schemeClr val="accent3">
                <a:satMod val="175000"/>
                <a:alpha val="11000"/>
              </a:schemeClr>
            </a:glow>
          </a:effectLst>
        </p:spPr>
        <p:style>
          <a:lnRef idx="0">
            <a:scrgbClr r="0" g="0" b="0"/>
          </a:lnRef>
          <a:fillRef idx="0">
            <a:scrgbClr r="0" g="0" b="0"/>
          </a:fillRef>
          <a:effectRef idx="0">
            <a:scrgbClr r="0" g="0" b="0"/>
          </a:effectRef>
          <a:fontRef idx="none"/>
        </p:style>
      </p:cxnSp>
      <p:cxnSp>
        <p:nvCxnSpPr>
          <p:cNvPr id="49" name="Connector: Elbow 48">
            <a:extLst>
              <a:ext uri="{FF2B5EF4-FFF2-40B4-BE49-F238E27FC236}">
                <a16:creationId xmlns:a16="http://schemas.microsoft.com/office/drawing/2014/main" id="{BEEAE972-4766-4E4A-96F9-A69F7E547136}"/>
              </a:ext>
            </a:extLst>
          </p:cNvPr>
          <p:cNvCxnSpPr>
            <a:cxnSpLocks/>
            <a:stCxn id="7" idx="3"/>
            <a:endCxn id="13" idx="1"/>
          </p:cNvCxnSpPr>
          <p:nvPr/>
        </p:nvCxnSpPr>
        <p:spPr>
          <a:xfrm flipV="1">
            <a:off x="8764741" y="6638965"/>
            <a:ext cx="3867404" cy="1251441"/>
          </a:xfrm>
          <a:prstGeom prst="bentConnector3">
            <a:avLst>
              <a:gd name="adj1" fmla="val 50000"/>
            </a:avLst>
          </a:prstGeom>
          <a:noFill/>
          <a:ln w="123825" cap="flat">
            <a:solidFill>
              <a:srgbClr val="000000"/>
            </a:solidFill>
            <a:prstDash val="solid"/>
            <a:miter lim="400000"/>
            <a:tailEnd type="triangle"/>
          </a:ln>
          <a:effectLst>
            <a:glow rad="228600">
              <a:schemeClr val="accent3">
                <a:satMod val="175000"/>
                <a:alpha val="11000"/>
              </a:schemeClr>
            </a:glow>
          </a:effectLst>
        </p:spPr>
        <p:style>
          <a:lnRef idx="0">
            <a:scrgbClr r="0" g="0" b="0"/>
          </a:lnRef>
          <a:fillRef idx="0">
            <a:scrgbClr r="0" g="0" b="0"/>
          </a:fillRef>
          <a:effectRef idx="0">
            <a:scrgbClr r="0" g="0" b="0"/>
          </a:effectRef>
          <a:fontRef idx="none"/>
        </p:style>
      </p:cxnSp>
      <p:cxnSp>
        <p:nvCxnSpPr>
          <p:cNvPr id="52" name="Connector: Elbow 51">
            <a:extLst>
              <a:ext uri="{FF2B5EF4-FFF2-40B4-BE49-F238E27FC236}">
                <a16:creationId xmlns:a16="http://schemas.microsoft.com/office/drawing/2014/main" id="{D2ED1AA0-49C6-476E-A073-AB7674680FEB}"/>
              </a:ext>
            </a:extLst>
          </p:cNvPr>
          <p:cNvCxnSpPr>
            <a:cxnSpLocks/>
            <a:stCxn id="13" idx="0"/>
            <a:endCxn id="15" idx="1"/>
          </p:cNvCxnSpPr>
          <p:nvPr/>
        </p:nvCxnSpPr>
        <p:spPr>
          <a:xfrm rot="5400000" flipH="1" flipV="1">
            <a:off x="14193463" y="3971522"/>
            <a:ext cx="1801814" cy="2548187"/>
          </a:xfrm>
          <a:prstGeom prst="bentConnector2">
            <a:avLst/>
          </a:prstGeom>
          <a:noFill/>
          <a:ln w="123825" cap="flat">
            <a:solidFill>
              <a:srgbClr val="000000"/>
            </a:solidFill>
            <a:prstDash val="solid"/>
            <a:miter lim="400000"/>
            <a:tailEnd type="triangle"/>
          </a:ln>
          <a:effectLst>
            <a:glow rad="228600">
              <a:schemeClr val="accent3">
                <a:satMod val="175000"/>
                <a:alpha val="11000"/>
              </a:schemeClr>
            </a:glow>
          </a:effectLst>
        </p:spPr>
        <p:style>
          <a:lnRef idx="0">
            <a:scrgbClr r="0" g="0" b="0"/>
          </a:lnRef>
          <a:fillRef idx="0">
            <a:scrgbClr r="0" g="0" b="0"/>
          </a:fillRef>
          <a:effectRef idx="0">
            <a:scrgbClr r="0" g="0" b="0"/>
          </a:effectRef>
          <a:fontRef idx="none"/>
        </p:style>
      </p:cxnSp>
      <p:sp>
        <p:nvSpPr>
          <p:cNvPr id="36" name="Arrow: Down 35">
            <a:extLst>
              <a:ext uri="{FF2B5EF4-FFF2-40B4-BE49-F238E27FC236}">
                <a16:creationId xmlns:a16="http://schemas.microsoft.com/office/drawing/2014/main" id="{5F03AF9F-A783-4046-9E5D-2C34EFA1A315}"/>
              </a:ext>
            </a:extLst>
          </p:cNvPr>
          <p:cNvSpPr/>
          <p:nvPr/>
        </p:nvSpPr>
        <p:spPr>
          <a:xfrm>
            <a:off x="17124548" y="6065912"/>
            <a:ext cx="864096" cy="915353"/>
          </a:xfrm>
          <a:prstGeom prst="downArrow">
            <a:avLst/>
          </a:prstGeom>
          <a:solidFill>
            <a:schemeClr val="accent5">
              <a:alpha val="84000"/>
            </a:schemeClr>
          </a:solidFill>
          <a:ln w="12700" cap="flat">
            <a:noFill/>
            <a:miter lim="400000"/>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5" name="TextBox 54">
            <a:extLst>
              <a:ext uri="{FF2B5EF4-FFF2-40B4-BE49-F238E27FC236}">
                <a16:creationId xmlns:a16="http://schemas.microsoft.com/office/drawing/2014/main" id="{05AA2089-F9D2-48F0-B588-54069BC3B4C9}"/>
              </a:ext>
            </a:extLst>
          </p:cNvPr>
          <p:cNvSpPr txBox="1"/>
          <p:nvPr/>
        </p:nvSpPr>
        <p:spPr>
          <a:xfrm>
            <a:off x="12453717" y="3478724"/>
            <a:ext cx="2733121" cy="564257"/>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Bootstrapping</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8" name="TextBox 17">
            <a:extLst>
              <a:ext uri="{FF2B5EF4-FFF2-40B4-BE49-F238E27FC236}">
                <a16:creationId xmlns:a16="http://schemas.microsoft.com/office/drawing/2014/main" id="{9BAD9B84-700A-4015-8F3E-456D62377634}"/>
              </a:ext>
            </a:extLst>
          </p:cNvPr>
          <p:cNvSpPr txBox="1"/>
          <p:nvPr/>
        </p:nvSpPr>
        <p:spPr>
          <a:xfrm>
            <a:off x="1460377" y="9563148"/>
            <a:ext cx="10781798" cy="3488134"/>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空间代谢问题解构：</a:t>
            </a:r>
            <a:endParaRPr kumimoji="0" lang="en-US" altLang="zh-CN" sz="44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sz="4400" b="0"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4400" b="0" i="0" u="none" strike="noStrike" cap="none" spc="0" normalizeH="0" baseline="0" dirty="0">
                <a:ln>
                  <a:noFill/>
                </a:ln>
                <a:solidFill>
                  <a:srgbClr val="000000"/>
                </a:solidFill>
                <a:effectLst/>
                <a:uFillTx/>
                <a:latin typeface="Helvetica Neue"/>
                <a:ea typeface="Helvetica Neue"/>
                <a:cs typeface="Helvetica Neue"/>
                <a:sym typeface="Helvetica Neue"/>
              </a:rPr>
              <a:t>样本上有检测到</a:t>
            </a:r>
            <a:r>
              <a:rPr kumimoji="0" lang="zh-CN" altLang="en-US" sz="4400" b="0" i="0" u="none" strike="noStrike" cap="none" spc="0" normalizeH="0" baseline="0" dirty="0">
                <a:ln>
                  <a:noFill/>
                </a:ln>
                <a:solidFill>
                  <a:schemeClr val="accent1"/>
                </a:solidFill>
                <a:effectLst/>
                <a:uFillTx/>
                <a:latin typeface="Helvetica Neue"/>
                <a:ea typeface="Helvetica Neue"/>
                <a:cs typeface="Helvetica Neue"/>
                <a:sym typeface="Helvetica Neue"/>
              </a:rPr>
              <a:t>哪些代谢物</a:t>
            </a:r>
            <a:endParaRPr kumimoji="0" lang="en-US" altLang="zh-CN" sz="4400" b="0" i="0" u="none" strike="noStrike" cap="none" spc="0" normalizeH="0" baseline="0" dirty="0">
              <a:ln>
                <a:noFill/>
              </a:ln>
              <a:solidFill>
                <a:schemeClr val="accent1"/>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sz="4400" b="0" dirty="0"/>
              <a:t>生物样本切片可以划分为</a:t>
            </a:r>
            <a:r>
              <a:rPr lang="zh-CN" altLang="en-US" sz="4400" b="0" dirty="0">
                <a:solidFill>
                  <a:schemeClr val="accent1"/>
                </a:solidFill>
              </a:rPr>
              <a:t>哪些异质性区域</a:t>
            </a:r>
            <a:endParaRPr lang="en-US" altLang="zh-CN" sz="4400" b="0" dirty="0">
              <a:solidFill>
                <a:schemeClr val="accent1"/>
              </a:solidFill>
            </a:endParaRPr>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4400" b="0" i="0" u="none" strike="noStrike" cap="none" spc="0" normalizeH="0" baseline="0" dirty="0">
                <a:ln>
                  <a:noFill/>
                </a:ln>
                <a:solidFill>
                  <a:srgbClr val="000000"/>
                </a:solidFill>
                <a:effectLst/>
                <a:uFillTx/>
                <a:latin typeface="Helvetica Neue"/>
                <a:ea typeface="Helvetica Neue"/>
                <a:cs typeface="Helvetica Neue"/>
                <a:sym typeface="Helvetica Neue"/>
              </a:rPr>
              <a:t>这些异质性区域间存在有</a:t>
            </a:r>
            <a:r>
              <a:rPr kumimoji="0" lang="zh-CN" altLang="en-US" sz="4400" b="0" i="0" u="none" strike="noStrike" cap="none" spc="0" normalizeH="0" baseline="0" dirty="0">
                <a:ln>
                  <a:noFill/>
                </a:ln>
                <a:solidFill>
                  <a:schemeClr val="accent1"/>
                </a:solidFill>
                <a:effectLst/>
                <a:uFillTx/>
                <a:latin typeface="Helvetica Neue"/>
                <a:ea typeface="Helvetica Neue"/>
                <a:cs typeface="Helvetica Neue"/>
                <a:sym typeface="Helvetica Neue"/>
              </a:rPr>
              <a:t>哪些代谢差异</a:t>
            </a:r>
          </a:p>
        </p:txBody>
      </p:sp>
    </p:spTree>
    <p:extLst>
      <p:ext uri="{BB962C8B-B14F-4D97-AF65-F5344CB8AC3E}">
        <p14:creationId xmlns:p14="http://schemas.microsoft.com/office/powerpoint/2010/main" val="42220543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3"/>
                                        </p:tgtEl>
                                        <p:attrNameLst>
                                          <p:attrName>style.visibility</p:attrName>
                                        </p:attrNameLst>
                                      </p:cBhvr>
                                      <p:to>
                                        <p:strVal val="visible"/>
                                      </p:to>
                                    </p:set>
                                    <p:anim calcmode="lin" valueType="num">
                                      <p:cBhvr additive="base">
                                        <p:cTn id="25" dur="500" fill="hold"/>
                                        <p:tgtEl>
                                          <p:spTgt spid="43"/>
                                        </p:tgtEl>
                                        <p:attrNameLst>
                                          <p:attrName>ppt_x</p:attrName>
                                        </p:attrNameLst>
                                      </p:cBhvr>
                                      <p:tavLst>
                                        <p:tav tm="0">
                                          <p:val>
                                            <p:strVal val="#ppt_x"/>
                                          </p:val>
                                        </p:tav>
                                        <p:tav tm="100000">
                                          <p:val>
                                            <p:strVal val="#ppt_x"/>
                                          </p:val>
                                        </p:tav>
                                      </p:tavLst>
                                    </p:anim>
                                    <p:anim calcmode="lin" valueType="num">
                                      <p:cBhvr additive="base">
                                        <p:cTn id="26" dur="500" fill="hold"/>
                                        <p:tgtEl>
                                          <p:spTgt spid="4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6"/>
                                        </p:tgtEl>
                                        <p:attrNameLst>
                                          <p:attrName>style.visibility</p:attrName>
                                        </p:attrNameLst>
                                      </p:cBhvr>
                                      <p:to>
                                        <p:strVal val="visible"/>
                                      </p:to>
                                    </p:set>
                                    <p:anim calcmode="lin" valueType="num">
                                      <p:cBhvr additive="base">
                                        <p:cTn id="29" dur="500" fill="hold"/>
                                        <p:tgtEl>
                                          <p:spTgt spid="46"/>
                                        </p:tgtEl>
                                        <p:attrNameLst>
                                          <p:attrName>ppt_x</p:attrName>
                                        </p:attrNameLst>
                                      </p:cBhvr>
                                      <p:tavLst>
                                        <p:tav tm="0">
                                          <p:val>
                                            <p:strVal val="#ppt_x"/>
                                          </p:val>
                                        </p:tav>
                                        <p:tav tm="100000">
                                          <p:val>
                                            <p:strVal val="#ppt_x"/>
                                          </p:val>
                                        </p:tav>
                                      </p:tavLst>
                                    </p:anim>
                                    <p:anim calcmode="lin" valueType="num">
                                      <p:cBhvr additive="base">
                                        <p:cTn id="30"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randombar(horizontal)">
                                      <p:cBhvr>
                                        <p:cTn id="40" dur="500"/>
                                        <p:tgtEl>
                                          <p:spTgt spid="49"/>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62"/>
                                        </p:tgtEl>
                                        <p:attrNameLst>
                                          <p:attrName>style.visibility</p:attrName>
                                        </p:attrNameLst>
                                      </p:cBhvr>
                                      <p:to>
                                        <p:strVal val="visible"/>
                                      </p:to>
                                    </p:set>
                                    <p:animEffect transition="in" filter="randombar(horizontal)">
                                      <p:cBhvr>
                                        <p:cTn id="45" dur="500"/>
                                        <p:tgtEl>
                                          <p:spTgt spid="62"/>
                                        </p:tgtEl>
                                      </p:cBhvr>
                                    </p:animEffect>
                                  </p:childTnLst>
                                </p:cTn>
                              </p:par>
                              <p:par>
                                <p:cTn id="46" presetID="14" presetClass="entr" presetSubtype="1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randombar(horizontal)">
                                      <p:cBhvr>
                                        <p:cTn id="48" dur="500"/>
                                        <p:tgtEl>
                                          <p:spTgt spid="17"/>
                                        </p:tgtEl>
                                      </p:cBhvr>
                                    </p:animEffect>
                                  </p:childTnLst>
                                </p:cTn>
                              </p:par>
                              <p:par>
                                <p:cTn id="49" presetID="14" presetClass="entr" presetSubtype="1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randombar(horizontal)">
                                      <p:cBhvr>
                                        <p:cTn id="51" dur="500"/>
                                        <p:tgtEl>
                                          <p:spTgt spid="52"/>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randombar(horizontal)">
                                      <p:cBhvr>
                                        <p:cTn id="54" dur="5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31" presetClass="entr" presetSubtype="0" fill="hold" grpId="0" nodeType="clickEffect">
                                  <p:stCondLst>
                                    <p:cond delay="0"/>
                                  </p:stCondLst>
                                  <p:childTnLst>
                                    <p:set>
                                      <p:cBhvr>
                                        <p:cTn id="58" dur="1" fill="hold">
                                          <p:stCondLst>
                                            <p:cond delay="0"/>
                                          </p:stCondLst>
                                        </p:cTn>
                                        <p:tgtEl>
                                          <p:spTgt spid="55"/>
                                        </p:tgtEl>
                                        <p:attrNameLst>
                                          <p:attrName>style.visibility</p:attrName>
                                        </p:attrNameLst>
                                      </p:cBhvr>
                                      <p:to>
                                        <p:strVal val="visible"/>
                                      </p:to>
                                    </p:set>
                                    <p:anim calcmode="lin" valueType="num">
                                      <p:cBhvr>
                                        <p:cTn id="59" dur="1000" fill="hold"/>
                                        <p:tgtEl>
                                          <p:spTgt spid="55"/>
                                        </p:tgtEl>
                                        <p:attrNameLst>
                                          <p:attrName>ppt_w</p:attrName>
                                        </p:attrNameLst>
                                      </p:cBhvr>
                                      <p:tavLst>
                                        <p:tav tm="0">
                                          <p:val>
                                            <p:fltVal val="0"/>
                                          </p:val>
                                        </p:tav>
                                        <p:tav tm="100000">
                                          <p:val>
                                            <p:strVal val="#ppt_w"/>
                                          </p:val>
                                        </p:tav>
                                      </p:tavLst>
                                    </p:anim>
                                    <p:anim calcmode="lin" valueType="num">
                                      <p:cBhvr>
                                        <p:cTn id="60" dur="1000" fill="hold"/>
                                        <p:tgtEl>
                                          <p:spTgt spid="55"/>
                                        </p:tgtEl>
                                        <p:attrNameLst>
                                          <p:attrName>ppt_h</p:attrName>
                                        </p:attrNameLst>
                                      </p:cBhvr>
                                      <p:tavLst>
                                        <p:tav tm="0">
                                          <p:val>
                                            <p:fltVal val="0"/>
                                          </p:val>
                                        </p:tav>
                                        <p:tav tm="100000">
                                          <p:val>
                                            <p:strVal val="#ppt_h"/>
                                          </p:val>
                                        </p:tav>
                                      </p:tavLst>
                                    </p:anim>
                                    <p:anim calcmode="lin" valueType="num">
                                      <p:cBhvr>
                                        <p:cTn id="61" dur="1000" fill="hold"/>
                                        <p:tgtEl>
                                          <p:spTgt spid="55"/>
                                        </p:tgtEl>
                                        <p:attrNameLst>
                                          <p:attrName>style.rotation</p:attrName>
                                        </p:attrNameLst>
                                      </p:cBhvr>
                                      <p:tavLst>
                                        <p:tav tm="0">
                                          <p:val>
                                            <p:fltVal val="90"/>
                                          </p:val>
                                        </p:tav>
                                        <p:tav tm="100000">
                                          <p:val>
                                            <p:fltVal val="0"/>
                                          </p:val>
                                        </p:tav>
                                      </p:tavLst>
                                    </p:anim>
                                    <p:animEffect transition="in" filter="fade">
                                      <p:cBhvr>
                                        <p:cTn id="62" dur="1000"/>
                                        <p:tgtEl>
                                          <p:spTgt spid="55"/>
                                        </p:tgtEl>
                                      </p:cBhvr>
                                    </p:animEffect>
                                  </p:childTnLst>
                                </p:cTn>
                              </p:par>
                            </p:childTnLst>
                          </p:cTn>
                        </p:par>
                      </p:childTnLst>
                    </p:cTn>
                  </p:par>
                  <p:par>
                    <p:cTn id="63" fill="hold">
                      <p:stCondLst>
                        <p:cond delay="indefinite"/>
                      </p:stCondLst>
                      <p:childTnLst>
                        <p:par>
                          <p:cTn id="64" fill="hold">
                            <p:stCondLst>
                              <p:cond delay="0"/>
                            </p:stCondLst>
                            <p:childTnLst>
                              <p:par>
                                <p:cTn id="65" presetID="14" presetClass="entr" presetSubtype="10" fill="hold" grpId="0" nodeType="click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randombar(horizontal)">
                                      <p:cBhvr>
                                        <p:cTn id="67" dur="500"/>
                                        <p:tgtEl>
                                          <p:spTgt spid="42"/>
                                        </p:tgtEl>
                                      </p:cBhvr>
                                    </p:animEffect>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1000"/>
                                        <p:tgtEl>
                                          <p:spTgt spid="36"/>
                                        </p:tgtEl>
                                      </p:cBhvr>
                                    </p:animEffect>
                                    <p:anim calcmode="lin" valueType="num">
                                      <p:cBhvr>
                                        <p:cTn id="73" dur="1000" fill="hold"/>
                                        <p:tgtEl>
                                          <p:spTgt spid="36"/>
                                        </p:tgtEl>
                                        <p:attrNameLst>
                                          <p:attrName>ppt_x</p:attrName>
                                        </p:attrNameLst>
                                      </p:cBhvr>
                                      <p:tavLst>
                                        <p:tav tm="0">
                                          <p:val>
                                            <p:strVal val="#ppt_x"/>
                                          </p:val>
                                        </p:tav>
                                        <p:tav tm="100000">
                                          <p:val>
                                            <p:strVal val="#ppt_x"/>
                                          </p:val>
                                        </p:tav>
                                      </p:tavLst>
                                    </p:anim>
                                    <p:anim calcmode="lin" valueType="num">
                                      <p:cBhvr>
                                        <p:cTn id="7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2" grpId="0" animBg="1"/>
      <p:bldP spid="4" grpId="0" animBg="1"/>
      <p:bldP spid="5" grpId="0"/>
      <p:bldP spid="7" grpId="0" animBg="1"/>
      <p:bldP spid="10" grpId="0" animBg="1"/>
      <p:bldP spid="13" grpId="0" animBg="1"/>
      <p:bldP spid="15" grpId="0" animBg="1"/>
      <p:bldP spid="36" grpId="0" animBg="1"/>
      <p:bldP spid="5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670720" y="733028"/>
            <a:ext cx="10105330"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基础成像操作：设置成像离子</a:t>
            </a:r>
          </a:p>
        </p:txBody>
      </p:sp>
      <p:pic>
        <p:nvPicPr>
          <p:cNvPr id="7" name="Picture 6">
            <a:extLst>
              <a:ext uri="{FF2B5EF4-FFF2-40B4-BE49-F238E27FC236}">
                <a16:creationId xmlns:a16="http://schemas.microsoft.com/office/drawing/2014/main" id="{A3E3D353-A47C-44B1-855C-68358C8D549C}"/>
              </a:ext>
            </a:extLst>
          </p:cNvPr>
          <p:cNvPicPr>
            <a:picLocks noChangeAspect="1"/>
          </p:cNvPicPr>
          <p:nvPr/>
        </p:nvPicPr>
        <p:blipFill>
          <a:blip r:embed="rId5"/>
          <a:stretch>
            <a:fillRect/>
          </a:stretch>
        </p:blipFill>
        <p:spPr>
          <a:xfrm>
            <a:off x="312126" y="2105471"/>
            <a:ext cx="5447445" cy="5938839"/>
          </a:xfrm>
          <a:prstGeom prst="rect">
            <a:avLst/>
          </a:prstGeom>
        </p:spPr>
      </p:pic>
      <p:sp>
        <p:nvSpPr>
          <p:cNvPr id="8" name="Rectangle 7">
            <a:extLst>
              <a:ext uri="{FF2B5EF4-FFF2-40B4-BE49-F238E27FC236}">
                <a16:creationId xmlns:a16="http://schemas.microsoft.com/office/drawing/2014/main" id="{1C023115-3FE1-4EA0-BCA2-92C2481463BD}"/>
              </a:ext>
            </a:extLst>
          </p:cNvPr>
          <p:cNvSpPr/>
          <p:nvPr/>
        </p:nvSpPr>
        <p:spPr>
          <a:xfrm>
            <a:off x="2029094" y="4661756"/>
            <a:ext cx="1080120" cy="576064"/>
          </a:xfrm>
          <a:prstGeom prst="rect">
            <a:avLst/>
          </a:prstGeom>
          <a:noFill/>
          <a:ln w="63500" cap="flat">
            <a:solidFill>
              <a:srgbClr val="FF0000"/>
            </a:solidFill>
            <a:prstDash val="sysDot"/>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 name="Oval 8">
            <a:extLst>
              <a:ext uri="{FF2B5EF4-FFF2-40B4-BE49-F238E27FC236}">
                <a16:creationId xmlns:a16="http://schemas.microsoft.com/office/drawing/2014/main" id="{D83A2C11-4CB8-42C5-B68E-81E8C0245511}"/>
              </a:ext>
            </a:extLst>
          </p:cNvPr>
          <p:cNvSpPr/>
          <p:nvPr/>
        </p:nvSpPr>
        <p:spPr>
          <a:xfrm>
            <a:off x="3081177" y="5559251"/>
            <a:ext cx="360040" cy="389513"/>
          </a:xfrm>
          <a:prstGeom prst="ellipse">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a:ln>
                  <a:noFill/>
                </a:ln>
                <a:solidFill>
                  <a:srgbClr val="FFFFFF"/>
                </a:solidFill>
                <a:effectLst/>
                <a:uFillTx/>
                <a:latin typeface="+mn-lt"/>
                <a:ea typeface="+mn-ea"/>
                <a:cs typeface="+mn-cs"/>
                <a:sym typeface="Helvetica Neue Medium"/>
              </a:rPr>
              <a:t>1</a:t>
            </a:r>
            <a:endParaRPr kumimoji="0" lang="zh-CN" altLang="en-US" sz="18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50CF36C2-6731-4EEF-AB02-5DC071DE04D7}"/>
              </a:ext>
            </a:extLst>
          </p:cNvPr>
          <p:cNvSpPr/>
          <p:nvPr/>
        </p:nvSpPr>
        <p:spPr>
          <a:xfrm>
            <a:off x="3810249" y="5635142"/>
            <a:ext cx="360040" cy="389513"/>
          </a:xfrm>
          <a:prstGeom prst="ellipse">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a:ln>
                  <a:noFill/>
                </a:ln>
                <a:solidFill>
                  <a:srgbClr val="FFFFFF"/>
                </a:solidFill>
                <a:effectLst/>
                <a:uFillTx/>
                <a:latin typeface="+mn-lt"/>
                <a:ea typeface="+mn-ea"/>
                <a:cs typeface="+mn-cs"/>
                <a:sym typeface="Helvetica Neue Medium"/>
              </a:rPr>
              <a:t>2</a:t>
            </a:r>
            <a:endParaRPr kumimoji="0" lang="zh-CN" altLang="en-US" sz="18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7" name="Oval 16">
            <a:extLst>
              <a:ext uri="{FF2B5EF4-FFF2-40B4-BE49-F238E27FC236}">
                <a16:creationId xmlns:a16="http://schemas.microsoft.com/office/drawing/2014/main" id="{966432BE-1AEF-413F-AD1F-6C0560431D5B}"/>
              </a:ext>
            </a:extLst>
          </p:cNvPr>
          <p:cNvSpPr/>
          <p:nvPr/>
        </p:nvSpPr>
        <p:spPr>
          <a:xfrm>
            <a:off x="4539321" y="5364494"/>
            <a:ext cx="360040" cy="389513"/>
          </a:xfrm>
          <a:prstGeom prst="ellipse">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a:ln>
                  <a:noFill/>
                </a:ln>
                <a:solidFill>
                  <a:srgbClr val="FFFFFF"/>
                </a:solidFill>
                <a:effectLst/>
                <a:uFillTx/>
                <a:latin typeface="+mn-lt"/>
                <a:ea typeface="+mn-ea"/>
                <a:cs typeface="+mn-cs"/>
                <a:sym typeface="Helvetica Neue Medium"/>
              </a:rPr>
              <a:t>3</a:t>
            </a:r>
            <a:endParaRPr kumimoji="0" lang="zh-CN" altLang="en-US" sz="1800" b="0" i="0" u="none" strike="noStrike" cap="none" spc="0" normalizeH="0" baseline="0" dirty="0">
              <a:ln>
                <a:noFill/>
              </a:ln>
              <a:solidFill>
                <a:srgbClr val="FFFFFF"/>
              </a:solidFill>
              <a:effectLst/>
              <a:uFillTx/>
              <a:latin typeface="+mn-lt"/>
              <a:ea typeface="+mn-ea"/>
              <a:cs typeface="+mn-cs"/>
              <a:sym typeface="Helvetica Neue Medium"/>
            </a:endParaRPr>
          </a:p>
        </p:txBody>
      </p:sp>
      <p:cxnSp>
        <p:nvCxnSpPr>
          <p:cNvPr id="13" name="Straight Arrow Connector 12">
            <a:extLst>
              <a:ext uri="{FF2B5EF4-FFF2-40B4-BE49-F238E27FC236}">
                <a16:creationId xmlns:a16="http://schemas.microsoft.com/office/drawing/2014/main" id="{6D382091-C1E9-4980-9B3A-16A95ADB3648}"/>
              </a:ext>
            </a:extLst>
          </p:cNvPr>
          <p:cNvCxnSpPr>
            <a:cxnSpLocks/>
          </p:cNvCxnSpPr>
          <p:nvPr/>
        </p:nvCxnSpPr>
        <p:spPr>
          <a:xfrm flipV="1">
            <a:off x="3333910" y="5245874"/>
            <a:ext cx="107307" cy="313376"/>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22" name="Straight Arrow Connector 21">
            <a:extLst>
              <a:ext uri="{FF2B5EF4-FFF2-40B4-BE49-F238E27FC236}">
                <a16:creationId xmlns:a16="http://schemas.microsoft.com/office/drawing/2014/main" id="{2F065BF2-893D-45CB-AEA5-4FE5F77B1D4F}"/>
              </a:ext>
            </a:extLst>
          </p:cNvPr>
          <p:cNvCxnSpPr>
            <a:cxnSpLocks/>
          </p:cNvCxnSpPr>
          <p:nvPr/>
        </p:nvCxnSpPr>
        <p:spPr>
          <a:xfrm flipH="1" flipV="1">
            <a:off x="3810249" y="5300694"/>
            <a:ext cx="18050" cy="258556"/>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25" name="Straight Arrow Connector 24">
            <a:extLst>
              <a:ext uri="{FF2B5EF4-FFF2-40B4-BE49-F238E27FC236}">
                <a16:creationId xmlns:a16="http://schemas.microsoft.com/office/drawing/2014/main" id="{2C250414-2434-4E3B-A7A7-D220099D4C63}"/>
              </a:ext>
            </a:extLst>
          </p:cNvPr>
          <p:cNvCxnSpPr>
            <a:cxnSpLocks/>
          </p:cNvCxnSpPr>
          <p:nvPr/>
        </p:nvCxnSpPr>
        <p:spPr>
          <a:xfrm flipH="1" flipV="1">
            <a:off x="4130156" y="5245874"/>
            <a:ext cx="334050" cy="184098"/>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sp>
        <p:nvSpPr>
          <p:cNvPr id="26" name="TextBox 25">
            <a:extLst>
              <a:ext uri="{FF2B5EF4-FFF2-40B4-BE49-F238E27FC236}">
                <a16:creationId xmlns:a16="http://schemas.microsoft.com/office/drawing/2014/main" id="{D06D66C2-5E7A-4E07-A857-582C7ECB739A}"/>
              </a:ext>
            </a:extLst>
          </p:cNvPr>
          <p:cNvSpPr txBox="1"/>
          <p:nvPr/>
        </p:nvSpPr>
        <p:spPr>
          <a:xfrm>
            <a:off x="5999312" y="2529780"/>
            <a:ext cx="17172971" cy="241091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通过</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MsImaging</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 Parameters】</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中的输入窗口，可以通过下面的几种方式设置成像离子信息</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a:t>在已经非常明确的知道目标离子的情况下，直接在输入框中输入目标离子的</a:t>
            </a:r>
            <a:r>
              <a:rPr lang="en-US" altLang="zh-CN" dirty="0" err="1"/>
              <a:t>mz</a:t>
            </a:r>
            <a:r>
              <a:rPr lang="zh-CN" altLang="en-US" dirty="0"/>
              <a:t>值</a:t>
            </a: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在不确定目标离子的情况下，可以从数据库中查询出感兴趣的化合物的化学式，输入到输入框中，</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lvl="3" indent="0" algn="l"/>
            <a:r>
              <a:rPr lang="en-US" altLang="zh-CN" dirty="0"/>
              <a:t>     </a:t>
            </a:r>
            <a:r>
              <a:rPr kumimoji="0" lang="zh-CN" altLang="en-US" b="1" i="0" u="none" strike="noStrike" cap="none" spc="0" normalizeH="0" baseline="0" dirty="0">
                <a:ln>
                  <a:noFill/>
                </a:ln>
                <a:solidFill>
                  <a:srgbClr val="000000"/>
                </a:solidFill>
                <a:effectLst/>
                <a:uFillTx/>
                <a:latin typeface="Helvetica Neue"/>
                <a:ea typeface="Helvetica Neue"/>
                <a:cs typeface="Helvetica Neue"/>
                <a:sym typeface="Helvetica Neue"/>
              </a:rPr>
              <a:t>然后点击放大镜按钮计算出各种加和模式下的</a:t>
            </a:r>
            <a:r>
              <a:rPr kumimoji="0" lang="en-US" altLang="zh-CN" b="1" i="0" u="none" strike="noStrike" cap="none" spc="0" normalizeH="0" baseline="0" dirty="0" err="1">
                <a:ln>
                  <a:noFill/>
                </a:ln>
                <a:solidFill>
                  <a:srgbClr val="000000"/>
                </a:solidFill>
                <a:effectLst/>
                <a:uFillTx/>
                <a:latin typeface="Helvetica Neue"/>
                <a:ea typeface="Helvetica Neue"/>
                <a:cs typeface="Helvetica Neue"/>
                <a:sym typeface="Helvetica Neue"/>
              </a:rPr>
              <a:t>mz</a:t>
            </a:r>
            <a:r>
              <a:rPr kumimoji="0" lang="zh-CN" altLang="en-US" b="1" i="0" u="none" strike="noStrike" cap="none" spc="0" normalizeH="0" baseline="0" dirty="0">
                <a:ln>
                  <a:noFill/>
                </a:ln>
                <a:solidFill>
                  <a:srgbClr val="000000"/>
                </a:solidFill>
                <a:effectLst/>
                <a:uFillTx/>
                <a:latin typeface="Helvetica Neue"/>
                <a:ea typeface="Helvetica Neue"/>
                <a:cs typeface="Helvetica Neue"/>
                <a:sym typeface="Helvetica Neue"/>
              </a:rPr>
              <a:t>值，进行查看</a:t>
            </a:r>
          </a:p>
        </p:txBody>
      </p:sp>
      <p:sp>
        <p:nvSpPr>
          <p:cNvPr id="27" name="TextBox 26">
            <a:extLst>
              <a:ext uri="{FF2B5EF4-FFF2-40B4-BE49-F238E27FC236}">
                <a16:creationId xmlns:a16="http://schemas.microsoft.com/office/drawing/2014/main" id="{BFFD6FE7-92F1-4E9F-B3CD-F4D1EFAF18F2}"/>
              </a:ext>
            </a:extLst>
          </p:cNvPr>
          <p:cNvSpPr txBox="1"/>
          <p:nvPr/>
        </p:nvSpPr>
        <p:spPr>
          <a:xfrm>
            <a:off x="6052000" y="5171730"/>
            <a:ext cx="17304417" cy="287258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输入框旁边的小按钮功能：</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放大镜按钮</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当输入框中的数据为</a:t>
            </a: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mz</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值的时候，会进行目标离子成像；</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R="0" algn="l" defTabSz="825500" rtl="0" fontAlgn="auto" latinLnBrk="0" hangingPunct="0">
              <a:lnSpc>
                <a:spcPct val="100000"/>
              </a:lnSpc>
              <a:spcBef>
                <a:spcPts val="0"/>
              </a:spcBef>
              <a:spcAft>
                <a:spcPts val="0"/>
              </a:spcAft>
              <a:buClrTx/>
              <a:buSzTx/>
            </a:pPr>
            <a:r>
              <a:rPr lang="en-US" altLang="zh-CN" dirty="0"/>
              <a:t>                              </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当为化学式的时候，计算不同加和物对应的</a:t>
            </a: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mz</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值</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R="0" algn="l" defTabSz="825500" rtl="0" fontAlgn="auto" latinLnBrk="0" hangingPunct="0">
              <a:lnSpc>
                <a:spcPct val="100000"/>
              </a:lnSpc>
              <a:spcBef>
                <a:spcPts val="0"/>
              </a:spcBef>
              <a:spcAft>
                <a:spcPts val="0"/>
              </a:spcAft>
              <a:buClrTx/>
              <a:buSzTx/>
            </a:pPr>
            <a:r>
              <a:rPr lang="en-US" altLang="zh-CN" dirty="0"/>
              <a:t>2.  【</a:t>
            </a:r>
            <a:r>
              <a:rPr lang="zh-CN" altLang="en-US" dirty="0"/>
              <a:t>图钉按钮</a:t>
            </a:r>
            <a:r>
              <a:rPr lang="en-US" altLang="zh-CN" dirty="0"/>
              <a:t>】</a:t>
            </a:r>
            <a:r>
              <a:rPr lang="zh-CN" altLang="en-US" dirty="0"/>
              <a:t>仅针对输入框中为</a:t>
            </a:r>
            <a:r>
              <a:rPr lang="en-US" altLang="zh-CN" dirty="0" err="1"/>
              <a:t>mz</a:t>
            </a:r>
            <a:r>
              <a:rPr lang="zh-CN" altLang="en-US" dirty="0"/>
              <a:t>值的时候有效，将输入的</a:t>
            </a:r>
            <a:r>
              <a:rPr lang="en-US" altLang="zh-CN" dirty="0" err="1"/>
              <a:t>mz</a:t>
            </a:r>
            <a:r>
              <a:rPr lang="zh-CN" altLang="en-US" dirty="0"/>
              <a:t>值添加进入</a:t>
            </a:r>
            <a:r>
              <a:rPr lang="en-US" altLang="zh-CN" dirty="0"/>
              <a:t>【Ions Layers】</a:t>
            </a:r>
            <a:r>
              <a:rPr lang="zh-CN" altLang="en-US" dirty="0"/>
              <a:t>列表中</a:t>
            </a:r>
            <a:endParaRPr lang="en-US" altLang="zh-CN" dirty="0"/>
          </a:p>
          <a:p>
            <a:pPr marR="0" algn="l" defTabSz="825500" rtl="0" fontAlgn="auto" latinLnBrk="0" hangingPunct="0">
              <a:lnSpc>
                <a:spcPct val="100000"/>
              </a:lnSpc>
              <a:spcBef>
                <a:spcPts val="0"/>
              </a:spcBef>
              <a:spcAft>
                <a:spcPts val="0"/>
              </a:spcAft>
              <a:buClrTx/>
              <a:buSzTx/>
            </a:pP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3.  【Excel</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表格按钮</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用于导入代谢物离子信息</a:t>
            </a:r>
          </a:p>
        </p:txBody>
      </p:sp>
    </p:spTree>
    <p:extLst>
      <p:ext uri="{BB962C8B-B14F-4D97-AF65-F5344CB8AC3E}">
        <p14:creationId xmlns:p14="http://schemas.microsoft.com/office/powerpoint/2010/main" val="273450297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886744" y="654052"/>
            <a:ext cx="6929782"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导出离子列表</a:t>
            </a:r>
          </a:p>
        </p:txBody>
      </p:sp>
      <p:pic>
        <p:nvPicPr>
          <p:cNvPr id="3" name="Picture 2">
            <a:extLst>
              <a:ext uri="{FF2B5EF4-FFF2-40B4-BE49-F238E27FC236}">
                <a16:creationId xmlns:a16="http://schemas.microsoft.com/office/drawing/2014/main" id="{4B6C1CE1-26E1-4DE2-835B-370B9FE9820D}"/>
              </a:ext>
            </a:extLst>
          </p:cNvPr>
          <p:cNvPicPr>
            <a:picLocks noChangeAspect="1"/>
          </p:cNvPicPr>
          <p:nvPr/>
        </p:nvPicPr>
        <p:blipFill>
          <a:blip r:embed="rId5"/>
          <a:stretch>
            <a:fillRect/>
          </a:stretch>
        </p:blipFill>
        <p:spPr>
          <a:xfrm>
            <a:off x="166664" y="3349956"/>
            <a:ext cx="7328377" cy="4354396"/>
          </a:xfrm>
          <a:prstGeom prst="rect">
            <a:avLst/>
          </a:prstGeom>
        </p:spPr>
      </p:pic>
      <p:pic>
        <p:nvPicPr>
          <p:cNvPr id="12" name="Picture 11">
            <a:extLst>
              <a:ext uri="{FF2B5EF4-FFF2-40B4-BE49-F238E27FC236}">
                <a16:creationId xmlns:a16="http://schemas.microsoft.com/office/drawing/2014/main" id="{5A23A2D4-BEB1-4234-A0D4-1868E166A7F5}"/>
              </a:ext>
            </a:extLst>
          </p:cNvPr>
          <p:cNvPicPr>
            <a:picLocks noChangeAspect="1"/>
          </p:cNvPicPr>
          <p:nvPr/>
        </p:nvPicPr>
        <p:blipFill>
          <a:blip r:embed="rId6"/>
          <a:stretch>
            <a:fillRect/>
          </a:stretch>
        </p:blipFill>
        <p:spPr>
          <a:xfrm>
            <a:off x="1111128" y="8370168"/>
            <a:ext cx="3944707" cy="3816424"/>
          </a:xfrm>
          <a:prstGeom prst="rect">
            <a:avLst/>
          </a:prstGeom>
          <a:effectLst>
            <a:outerShdw blurRad="431800" sx="102000" sy="102000" algn="ctr" rotWithShape="0">
              <a:prstClr val="black">
                <a:alpha val="30000"/>
              </a:prstClr>
            </a:outerShdw>
          </a:effectLst>
        </p:spPr>
      </p:pic>
      <p:pic>
        <p:nvPicPr>
          <p:cNvPr id="16" name="Picture 15">
            <a:extLst>
              <a:ext uri="{FF2B5EF4-FFF2-40B4-BE49-F238E27FC236}">
                <a16:creationId xmlns:a16="http://schemas.microsoft.com/office/drawing/2014/main" id="{055BC567-FF0E-4D8C-B7F3-D026D06CAC35}"/>
              </a:ext>
            </a:extLst>
          </p:cNvPr>
          <p:cNvPicPr>
            <a:picLocks noChangeAspect="1"/>
          </p:cNvPicPr>
          <p:nvPr/>
        </p:nvPicPr>
        <p:blipFill>
          <a:blip r:embed="rId7"/>
          <a:stretch>
            <a:fillRect/>
          </a:stretch>
        </p:blipFill>
        <p:spPr>
          <a:xfrm>
            <a:off x="7851798" y="1809750"/>
            <a:ext cx="16558671" cy="10637440"/>
          </a:xfrm>
          <a:prstGeom prst="rect">
            <a:avLst/>
          </a:prstGeom>
        </p:spPr>
      </p:pic>
      <p:sp>
        <p:nvSpPr>
          <p:cNvPr id="2" name="TextBox 1">
            <a:extLst>
              <a:ext uri="{FF2B5EF4-FFF2-40B4-BE49-F238E27FC236}">
                <a16:creationId xmlns:a16="http://schemas.microsoft.com/office/drawing/2014/main" id="{DEBBE787-11E9-4A84-9A4E-F481DE46B4CF}"/>
              </a:ext>
            </a:extLst>
          </p:cNvPr>
          <p:cNvSpPr txBox="1"/>
          <p:nvPr/>
        </p:nvSpPr>
        <p:spPr>
          <a:xfrm>
            <a:off x="831411" y="2199375"/>
            <a:ext cx="6663630" cy="1025922"/>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可以通过特征检测功能，从空间代谢原始数据文件中提取出所有的离子信息。</a:t>
            </a:r>
          </a:p>
        </p:txBody>
      </p:sp>
      <p:sp>
        <p:nvSpPr>
          <p:cNvPr id="4" name="Arrow: Right 3">
            <a:extLst>
              <a:ext uri="{FF2B5EF4-FFF2-40B4-BE49-F238E27FC236}">
                <a16:creationId xmlns:a16="http://schemas.microsoft.com/office/drawing/2014/main" id="{65BB3B2D-A0C3-42E0-80D9-7D057B22222F}"/>
              </a:ext>
            </a:extLst>
          </p:cNvPr>
          <p:cNvSpPr/>
          <p:nvPr/>
        </p:nvSpPr>
        <p:spPr>
          <a:xfrm>
            <a:off x="7732317" y="5432822"/>
            <a:ext cx="3667595" cy="792088"/>
          </a:xfrm>
          <a:prstGeom prst="rightArrow">
            <a:avLst/>
          </a:prstGeom>
          <a:solidFill>
            <a:schemeClr val="accent1"/>
          </a:solidFill>
          <a:ln w="12700" cap="flat">
            <a:noFill/>
            <a:miter lim="400000"/>
          </a:ln>
          <a:effectLst>
            <a:outerShdw blurRad="266700" sx="102000" sy="102000" algn="ctr" rotWithShape="0">
              <a:prstClr val="black">
                <a:alpha val="33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 name="TextBox 4">
            <a:extLst>
              <a:ext uri="{FF2B5EF4-FFF2-40B4-BE49-F238E27FC236}">
                <a16:creationId xmlns:a16="http://schemas.microsoft.com/office/drawing/2014/main" id="{57A5EE69-051B-44F3-B9BA-315DB011567B}"/>
              </a:ext>
            </a:extLst>
          </p:cNvPr>
          <p:cNvSpPr txBox="1"/>
          <p:nvPr/>
        </p:nvSpPr>
        <p:spPr>
          <a:xfrm>
            <a:off x="1030760" y="12461080"/>
            <a:ext cx="12673408" cy="1025922"/>
          </a:xfrm>
          <a:prstGeom prst="rect">
            <a:avLst/>
          </a:prstGeom>
          <a:solidFill>
            <a:schemeClr val="accent1">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dirty="0"/>
              <a:t>在结果离子表格上，</a:t>
            </a:r>
            <a:r>
              <a:rPr lang="en-US" altLang="zh-CN" dirty="0"/>
              <a:t>【View】</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右键菜单关联了单离子质谱成像查看功能。可以直接查看对应的行的离子的空间成像图</a:t>
            </a:r>
          </a:p>
        </p:txBody>
      </p:sp>
    </p:spTree>
    <p:extLst>
      <p:ext uri="{BB962C8B-B14F-4D97-AF65-F5344CB8AC3E}">
        <p14:creationId xmlns:p14="http://schemas.microsoft.com/office/powerpoint/2010/main" val="292193806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randombar(horizont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ppt_x"/>
                                          </p:val>
                                        </p:tav>
                                        <p:tav tm="100000">
                                          <p:val>
                                            <p:strVal val="#ppt_x"/>
                                          </p:val>
                                        </p:tav>
                                      </p:tavLst>
                                    </p:anim>
                                    <p:anim calcmode="lin" valueType="num">
                                      <p:cBhvr additive="base">
                                        <p:cTn id="2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arn(inVertical)">
                                      <p:cBhvr>
                                        <p:cTn id="28" dur="500"/>
                                        <p:tgtEl>
                                          <p:spTgt spid="12"/>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arn(inVertical)">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598712" y="682228"/>
            <a:ext cx="9238106"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离子列表代谢物注释</a:t>
            </a:r>
          </a:p>
        </p:txBody>
      </p:sp>
      <p:pic>
        <p:nvPicPr>
          <p:cNvPr id="4" name="Picture 3">
            <a:extLst>
              <a:ext uri="{FF2B5EF4-FFF2-40B4-BE49-F238E27FC236}">
                <a16:creationId xmlns:a16="http://schemas.microsoft.com/office/drawing/2014/main" id="{383E1B87-F984-4E76-A2BA-E42E784060DF}"/>
              </a:ext>
            </a:extLst>
          </p:cNvPr>
          <p:cNvPicPr>
            <a:picLocks noChangeAspect="1"/>
          </p:cNvPicPr>
          <p:nvPr/>
        </p:nvPicPr>
        <p:blipFill>
          <a:blip r:embed="rId5"/>
          <a:stretch>
            <a:fillRect/>
          </a:stretch>
        </p:blipFill>
        <p:spPr>
          <a:xfrm>
            <a:off x="876017" y="2218262"/>
            <a:ext cx="2520280" cy="2772308"/>
          </a:xfrm>
          <a:prstGeom prst="rect">
            <a:avLst/>
          </a:prstGeom>
        </p:spPr>
      </p:pic>
      <p:pic>
        <p:nvPicPr>
          <p:cNvPr id="6" name="Picture 5">
            <a:extLst>
              <a:ext uri="{FF2B5EF4-FFF2-40B4-BE49-F238E27FC236}">
                <a16:creationId xmlns:a16="http://schemas.microsoft.com/office/drawing/2014/main" id="{C4558760-7ED7-40A2-A362-580131EA5CFD}"/>
              </a:ext>
            </a:extLst>
          </p:cNvPr>
          <p:cNvPicPr>
            <a:picLocks noChangeAspect="1"/>
          </p:cNvPicPr>
          <p:nvPr/>
        </p:nvPicPr>
        <p:blipFill>
          <a:blip r:embed="rId6"/>
          <a:stretch>
            <a:fillRect/>
          </a:stretch>
        </p:blipFill>
        <p:spPr>
          <a:xfrm>
            <a:off x="4709255" y="2033464"/>
            <a:ext cx="5333345" cy="3528392"/>
          </a:xfrm>
          <a:prstGeom prst="rect">
            <a:avLst/>
          </a:prstGeom>
        </p:spPr>
      </p:pic>
      <p:pic>
        <p:nvPicPr>
          <p:cNvPr id="9" name="Picture 8">
            <a:extLst>
              <a:ext uri="{FF2B5EF4-FFF2-40B4-BE49-F238E27FC236}">
                <a16:creationId xmlns:a16="http://schemas.microsoft.com/office/drawing/2014/main" id="{4DDA26E5-6FAC-4F4B-87A9-A3C7C76FB6D8}"/>
              </a:ext>
            </a:extLst>
          </p:cNvPr>
          <p:cNvPicPr>
            <a:picLocks noChangeAspect="1"/>
          </p:cNvPicPr>
          <p:nvPr/>
        </p:nvPicPr>
        <p:blipFill>
          <a:blip r:embed="rId7"/>
          <a:stretch>
            <a:fillRect/>
          </a:stretch>
        </p:blipFill>
        <p:spPr>
          <a:xfrm>
            <a:off x="11252178" y="2023433"/>
            <a:ext cx="12539930" cy="9793088"/>
          </a:xfrm>
          <a:prstGeom prst="rect">
            <a:avLst/>
          </a:prstGeom>
          <a:effectLst>
            <a:outerShdw blurRad="584200" sx="102000" sy="102000" algn="ctr" rotWithShape="0">
              <a:prstClr val="black">
                <a:alpha val="18000"/>
              </a:prstClr>
            </a:outerShdw>
          </a:effectLst>
        </p:spPr>
      </p:pic>
      <p:sp>
        <p:nvSpPr>
          <p:cNvPr id="2" name="Arrow: Right 1">
            <a:extLst>
              <a:ext uri="{FF2B5EF4-FFF2-40B4-BE49-F238E27FC236}">
                <a16:creationId xmlns:a16="http://schemas.microsoft.com/office/drawing/2014/main" id="{CCD20A18-45D0-43F1-8FED-720573FE11FC}"/>
              </a:ext>
            </a:extLst>
          </p:cNvPr>
          <p:cNvSpPr/>
          <p:nvPr/>
        </p:nvSpPr>
        <p:spPr>
          <a:xfrm>
            <a:off x="3235467" y="3133908"/>
            <a:ext cx="1368152" cy="864096"/>
          </a:xfrm>
          <a:prstGeom prst="rightArrow">
            <a:avLst/>
          </a:prstGeom>
          <a:solidFill>
            <a:schemeClr val="accent1"/>
          </a:solidFill>
          <a:ln w="12700" cap="flat">
            <a:noFill/>
            <a:miter lim="400000"/>
          </a:ln>
          <a:effectLst>
            <a:outerShdw blurRad="241300" sx="102000" sy="102000" algn="ctr" rotWithShape="0">
              <a:prstClr val="black">
                <a:alpha val="3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 name="Arrow: Right 9">
            <a:extLst>
              <a:ext uri="{FF2B5EF4-FFF2-40B4-BE49-F238E27FC236}">
                <a16:creationId xmlns:a16="http://schemas.microsoft.com/office/drawing/2014/main" id="{BF629DF8-40D2-4A7D-9033-72367EF6E1CD}"/>
              </a:ext>
            </a:extLst>
          </p:cNvPr>
          <p:cNvSpPr/>
          <p:nvPr/>
        </p:nvSpPr>
        <p:spPr>
          <a:xfrm>
            <a:off x="10253871" y="3172368"/>
            <a:ext cx="1368152" cy="864096"/>
          </a:xfrm>
          <a:prstGeom prst="rightArrow">
            <a:avLst/>
          </a:prstGeom>
          <a:solidFill>
            <a:schemeClr val="accent1"/>
          </a:solidFill>
          <a:ln w="12700" cap="flat">
            <a:noFill/>
            <a:miter lim="400000"/>
          </a:ln>
          <a:effectLst>
            <a:outerShdw blurRad="241300" sx="102000" sy="102000" algn="ctr" rotWithShape="0">
              <a:prstClr val="black">
                <a:alpha val="3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 name="TextBox 2">
            <a:extLst>
              <a:ext uri="{FF2B5EF4-FFF2-40B4-BE49-F238E27FC236}">
                <a16:creationId xmlns:a16="http://schemas.microsoft.com/office/drawing/2014/main" id="{CED3BDD1-E52F-4827-A0D0-6E9A25089450}"/>
              </a:ext>
            </a:extLst>
          </p:cNvPr>
          <p:cNvSpPr txBox="1"/>
          <p:nvPr/>
        </p:nvSpPr>
        <p:spPr>
          <a:xfrm>
            <a:off x="411058" y="5883626"/>
            <a:ext cx="10166182" cy="379591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在导出来的离子表格中，除了可以通过右键菜单进行成像图的查看，还可以基于表格数据进行相应的数据分析处理。在这里我们针对</a:t>
            </a: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mz</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列执行</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峰列表注释</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操作，基于代谢物离子的</a:t>
            </a: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mz</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值，推断注释出可能的代谢物信息。</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进行一级质谱峰注释，默认是选择阳离子模式的，勾选设定好母离子加合物形式列表之后，点击</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【Search】</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开始进行代谢物离子的搜索注释。</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4" name="TextBox 13">
            <a:extLst>
              <a:ext uri="{FF2B5EF4-FFF2-40B4-BE49-F238E27FC236}">
                <a16:creationId xmlns:a16="http://schemas.microsoft.com/office/drawing/2014/main" id="{F9F21A2D-5CBA-4404-8BC0-5847EA25AF90}"/>
              </a:ext>
            </a:extLst>
          </p:cNvPr>
          <p:cNvSpPr txBox="1"/>
          <p:nvPr/>
        </p:nvSpPr>
        <p:spPr>
          <a:xfrm>
            <a:off x="411058" y="9994820"/>
            <a:ext cx="20637926" cy="36009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可选地所设定的参数有：</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sz="2800" b="0" dirty="0"/>
              <a:t>Ppm – </a:t>
            </a:r>
            <a:r>
              <a:rPr lang="zh-CN" altLang="en-US" sz="2800" b="0" dirty="0"/>
              <a:t>通过代谢物的精确分子质量加和</a:t>
            </a:r>
            <a:r>
              <a:rPr lang="en-US" altLang="zh-CN" sz="2800" b="0" dirty="0"/>
              <a:t>adducts</a:t>
            </a:r>
            <a:r>
              <a:rPr lang="zh-CN" altLang="en-US" sz="2800" b="0" dirty="0"/>
              <a:t>之后计算出来的</a:t>
            </a:r>
            <a:endParaRPr lang="en-US" altLang="zh-CN" sz="2800" b="0" dirty="0"/>
          </a:p>
          <a:p>
            <a:pPr marL="0" marR="0" indent="0" algn="l" defTabSz="825500" rtl="0" fontAlgn="auto" latinLnBrk="0" hangingPunct="0">
              <a:lnSpc>
                <a:spcPct val="100000"/>
              </a:lnSpc>
              <a:spcBef>
                <a:spcPts val="0"/>
              </a:spcBef>
              <a:spcAft>
                <a:spcPts val="0"/>
              </a:spcAft>
              <a:buClrTx/>
              <a:buSzTx/>
              <a:buFontTx/>
              <a:buNone/>
            </a:pPr>
            <a:r>
              <a:rPr lang="en-US" altLang="zh-CN" sz="2800" b="0" dirty="0"/>
              <a:t>           </a:t>
            </a:r>
            <a:r>
              <a:rPr lang="zh-CN" altLang="en-US" sz="2800" b="0" dirty="0"/>
              <a:t>理论值和我们输入的实际</a:t>
            </a:r>
            <a:r>
              <a:rPr lang="en-US" altLang="zh-CN" sz="2800" b="0" dirty="0" err="1"/>
              <a:t>mz</a:t>
            </a:r>
            <a:r>
              <a:rPr lang="zh-CN" altLang="en-US" sz="2800" b="0" dirty="0"/>
              <a:t>检测值之间的质量误差</a:t>
            </a:r>
            <a:endParaRPr lang="en-US" altLang="zh-CN" sz="2800" b="0" dirty="0"/>
          </a:p>
          <a:p>
            <a:pPr marL="0" marR="0" indent="0" algn="l" defTabSz="82550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dirty="0">
                <a:ln>
                  <a:noFill/>
                </a:ln>
                <a:solidFill>
                  <a:srgbClr val="000000"/>
                </a:solidFill>
                <a:effectLst/>
                <a:uFillTx/>
                <a:latin typeface="Helvetica Neue"/>
                <a:ea typeface="Helvetica Neue"/>
                <a:cs typeface="Helvetica Neue"/>
                <a:sym typeface="Helvetica Neue"/>
              </a:rPr>
              <a:t>Select Database – </a:t>
            </a:r>
            <a:r>
              <a:rPr kumimoji="0" lang="zh-CN" alt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设定进行注释的数据库，目前软件内置了</a:t>
            </a:r>
            <a:endParaRPr kumimoji="0" lang="en-US" altLang="zh-CN" sz="28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sz="2800" b="0" dirty="0"/>
              <a:t>                               </a:t>
            </a:r>
            <a:r>
              <a:rPr kumimoji="0" lang="en-US" altLang="zh-CN" sz="2800" b="0" i="0" u="none" strike="noStrike" cap="none" spc="0" normalizeH="0" baseline="0" dirty="0">
                <a:ln>
                  <a:noFill/>
                </a:ln>
                <a:solidFill>
                  <a:srgbClr val="000000"/>
                </a:solidFill>
                <a:effectLst/>
                <a:uFillTx/>
                <a:latin typeface="Helvetica Neue"/>
                <a:ea typeface="Helvetica Neue"/>
                <a:cs typeface="Helvetica Neue"/>
                <a:sym typeface="Helvetica Neue"/>
              </a:rPr>
              <a:t>KEGG</a:t>
            </a:r>
            <a:r>
              <a:rPr kumimoji="0" lang="zh-CN" alt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en-US" altLang="zh-CN" sz="2800" b="0" i="0" u="none" strike="noStrike" cap="none" spc="0" normalizeH="0" baseline="0" dirty="0" err="1">
                <a:ln>
                  <a:noFill/>
                </a:ln>
                <a:solidFill>
                  <a:srgbClr val="000000"/>
                </a:solidFill>
                <a:effectLst/>
                <a:uFillTx/>
                <a:latin typeface="Helvetica Neue"/>
                <a:ea typeface="Helvetica Neue"/>
                <a:cs typeface="Helvetica Neue"/>
                <a:sym typeface="Helvetica Neue"/>
              </a:rPr>
              <a:t>lipidmaps</a:t>
            </a:r>
            <a:r>
              <a:rPr kumimoji="0" lang="zh-CN" alt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en-US" altLang="zh-CN" sz="2800" b="0" i="0" u="none" strike="noStrike" cap="none" spc="0" normalizeH="0" baseline="0" dirty="0" err="1">
                <a:ln>
                  <a:noFill/>
                </a:ln>
                <a:solidFill>
                  <a:srgbClr val="000000"/>
                </a:solidFill>
                <a:effectLst/>
                <a:uFillTx/>
                <a:latin typeface="Helvetica Neue"/>
                <a:ea typeface="Helvetica Neue"/>
                <a:cs typeface="Helvetica Neue"/>
                <a:sym typeface="Helvetica Neue"/>
              </a:rPr>
              <a:t>chebi</a:t>
            </a:r>
            <a:r>
              <a:rPr kumimoji="0" lang="zh-CN" alt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en-US" altLang="zh-CN" sz="2800" b="0" i="0" u="none" strike="noStrike" cap="none" spc="0" normalizeH="0" baseline="0" dirty="0" err="1">
                <a:ln>
                  <a:noFill/>
                </a:ln>
                <a:solidFill>
                  <a:srgbClr val="000000"/>
                </a:solidFill>
                <a:effectLst/>
                <a:uFillTx/>
                <a:latin typeface="Helvetica Neue"/>
                <a:ea typeface="Helvetica Neue"/>
                <a:cs typeface="Helvetica Neue"/>
                <a:sym typeface="Helvetica Neue"/>
              </a:rPr>
              <a:t>metabolights</a:t>
            </a:r>
            <a:r>
              <a:rPr kumimoji="0" lang="zh-CN" alt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这</a:t>
            </a:r>
            <a:r>
              <a:rPr kumimoji="0" lang="en-US" altLang="zh-CN" sz="2800" b="0" i="0" u="none" strike="noStrike" cap="none" spc="0" normalizeH="0" baseline="0" dirty="0">
                <a:ln>
                  <a:noFill/>
                </a:ln>
                <a:solidFill>
                  <a:srgbClr val="000000"/>
                </a:solidFill>
                <a:effectLst/>
                <a:uFillTx/>
                <a:latin typeface="Helvetica Neue"/>
                <a:ea typeface="Helvetica Neue"/>
                <a:cs typeface="Helvetica Neue"/>
                <a:sym typeface="Helvetica Neue"/>
              </a:rPr>
              <a:t>4</a:t>
            </a:r>
            <a:r>
              <a:rPr kumimoji="0" lang="zh-CN" alt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个数据库</a:t>
            </a:r>
            <a:endParaRPr kumimoji="0" lang="en-US" altLang="zh-CN" sz="28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sz="2800" b="0" dirty="0"/>
              <a:t>Ion Mode – </a:t>
            </a:r>
            <a:r>
              <a:rPr lang="zh-CN" altLang="en-US" sz="2800" b="0" dirty="0"/>
              <a:t>设定原始数据的离子模式，默认为阳离子模式。在这里也可以同时勾选上阴离子模式同时做阴离子模式下的注释</a:t>
            </a:r>
            <a:endParaRPr lang="en-US" altLang="zh-CN" sz="2800" b="0" dirty="0"/>
          </a:p>
          <a:p>
            <a:pPr marL="0" marR="0" indent="0" algn="l" defTabSz="82550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dirty="0">
                <a:ln>
                  <a:noFill/>
                </a:ln>
                <a:solidFill>
                  <a:srgbClr val="000000"/>
                </a:solidFill>
                <a:effectLst/>
                <a:uFillTx/>
                <a:latin typeface="Helvetica Neue"/>
                <a:ea typeface="Helvetica Neue"/>
                <a:cs typeface="Helvetica Neue"/>
                <a:sym typeface="Helvetica Neue"/>
              </a:rPr>
              <a:t>Positive/Negative Adducts – </a:t>
            </a:r>
            <a:r>
              <a:rPr kumimoji="0" lang="zh-CN" alt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根据所选择的离子模式在这里相应选中的母离子加合物将会被用于计算理论的</a:t>
            </a:r>
            <a:r>
              <a:rPr kumimoji="0" lang="en-US" altLang="zh-CN" sz="2800" b="0" i="0" u="none" strike="noStrike" cap="none" spc="0" normalizeH="0" baseline="0" dirty="0" err="1">
                <a:ln>
                  <a:noFill/>
                </a:ln>
                <a:solidFill>
                  <a:srgbClr val="000000"/>
                </a:solidFill>
                <a:effectLst/>
                <a:uFillTx/>
                <a:latin typeface="Helvetica Neue"/>
                <a:ea typeface="Helvetica Neue"/>
                <a:cs typeface="Helvetica Neue"/>
                <a:sym typeface="Helvetica Neue"/>
              </a:rPr>
              <a:t>mz</a:t>
            </a:r>
            <a:endParaRPr kumimoji="0" lang="zh-CN" altLang="en-US" sz="28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6975878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randombar(horizontal)">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598712" y="682228"/>
            <a:ext cx="9238106"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离子列表代谢物注释</a:t>
            </a:r>
          </a:p>
        </p:txBody>
      </p:sp>
      <p:sp>
        <p:nvSpPr>
          <p:cNvPr id="2" name="TextBox 1">
            <a:extLst>
              <a:ext uri="{FF2B5EF4-FFF2-40B4-BE49-F238E27FC236}">
                <a16:creationId xmlns:a16="http://schemas.microsoft.com/office/drawing/2014/main" id="{8A9A51DF-6264-4515-9F53-DF628932A548}"/>
              </a:ext>
            </a:extLst>
          </p:cNvPr>
          <p:cNvSpPr txBox="1"/>
          <p:nvPr/>
        </p:nvSpPr>
        <p:spPr>
          <a:xfrm>
            <a:off x="310680" y="8370168"/>
            <a:ext cx="8835477" cy="5180905"/>
          </a:xfrm>
          <a:prstGeom prst="rect">
            <a:avLst/>
          </a:prstGeom>
          <a:solidFill>
            <a:schemeClr val="accent1">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代谢物搜索注释结果表格</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Mz</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 – </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输入的实验值</a:t>
            </a:r>
            <a:endPar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dirty="0" err="1"/>
              <a:t>Mz_ref</a:t>
            </a:r>
            <a:r>
              <a:rPr lang="en-US" altLang="zh-CN" dirty="0"/>
              <a:t> – </a:t>
            </a:r>
            <a:r>
              <a:rPr lang="zh-CN" altLang="en-US" b="0" dirty="0"/>
              <a:t>通过代谢物精确分子质量与加合物</a:t>
            </a:r>
            <a:r>
              <a:rPr lang="en-US" altLang="zh-CN" b="0" dirty="0"/>
              <a:t>adducts</a:t>
            </a:r>
            <a:r>
              <a:rPr lang="zh-CN" altLang="en-US" b="0" dirty="0"/>
              <a:t>计算出的理论值</a:t>
            </a:r>
            <a:endParaRPr lang="en-US" altLang="zh-CN" b="0" dirty="0"/>
          </a:p>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Ppm – </a:t>
            </a:r>
            <a:r>
              <a:rPr kumimoji="0" lang="en-US" altLang="zh-CN" sz="3000" b="0" i="0" u="none" strike="noStrike" cap="none" spc="0" normalizeH="0" baseline="0" dirty="0" err="1">
                <a:ln>
                  <a:noFill/>
                </a:ln>
                <a:solidFill>
                  <a:srgbClr val="000000"/>
                </a:solidFill>
                <a:effectLst/>
                <a:uFillTx/>
                <a:latin typeface="Helvetica Neue"/>
                <a:ea typeface="Helvetica Neue"/>
                <a:cs typeface="Helvetica Neue"/>
                <a:sym typeface="Helvetica Neue"/>
              </a:rPr>
              <a:t>mz</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和</a:t>
            </a:r>
            <a:r>
              <a:rPr kumimoji="0" lang="en-US" altLang="zh-CN" sz="3000" b="0" i="0" u="none" strike="noStrike" cap="none" spc="0" normalizeH="0" baseline="0" dirty="0" err="1">
                <a:ln>
                  <a:noFill/>
                </a:ln>
                <a:solidFill>
                  <a:srgbClr val="000000"/>
                </a:solidFill>
                <a:effectLst/>
                <a:uFillTx/>
                <a:latin typeface="Helvetica Neue"/>
                <a:ea typeface="Helvetica Neue"/>
                <a:cs typeface="Helvetica Neue"/>
                <a:sym typeface="Helvetica Neue"/>
              </a:rPr>
              <a:t>mz</a:t>
            </a:r>
            <a:r>
              <a:rPr lang="en-US" altLang="zh-CN" b="0" dirty="0" err="1"/>
              <a:t>_ref</a:t>
            </a:r>
            <a:r>
              <a:rPr lang="zh-CN" altLang="en-US" b="0" dirty="0"/>
              <a:t>理论值和检测值之间的误差</a:t>
            </a:r>
            <a:endParaRPr lang="en-US" altLang="zh-CN" b="0" dirty="0"/>
          </a:p>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precursorType</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 – </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母离子加合物类型</a:t>
            </a:r>
            <a:endPar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dirty="0" err="1"/>
              <a:t>Kegg_id</a:t>
            </a:r>
            <a:r>
              <a:rPr lang="en-US" altLang="zh-CN" dirty="0"/>
              <a:t> – </a:t>
            </a:r>
            <a:r>
              <a:rPr lang="zh-CN" altLang="en-US" b="0" dirty="0"/>
              <a:t>所注释到的代谢物的</a:t>
            </a:r>
            <a:r>
              <a:rPr lang="en-US" altLang="zh-CN" b="0" dirty="0"/>
              <a:t>KEGG</a:t>
            </a:r>
            <a:r>
              <a:rPr lang="zh-CN" altLang="en-US" b="0" dirty="0"/>
              <a:t>数据库编号</a:t>
            </a:r>
            <a:endParaRPr lang="en-US" altLang="zh-CN" b="0" dirty="0"/>
          </a:p>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Name – </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代谢物名称</a:t>
            </a:r>
            <a:endPar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dirty="0"/>
              <a:t>Formula – </a:t>
            </a:r>
            <a:r>
              <a:rPr lang="zh-CN" altLang="en-US" b="0" dirty="0"/>
              <a:t>代谢物的化学式</a:t>
            </a:r>
            <a:endParaRPr lang="en-US" altLang="zh-CN" b="0" dirty="0"/>
          </a:p>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Exact_mass</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 </a:t>
            </a:r>
            <a:r>
              <a:rPr lang="en-US" altLang="zh-CN" dirty="0"/>
              <a:t>– </a:t>
            </a:r>
            <a:r>
              <a:rPr lang="zh-CN" altLang="en-US" b="0" dirty="0"/>
              <a:t>通过化学式计算出来的精确分子质量</a:t>
            </a:r>
            <a:endPar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0833F6B-4D5D-4E1C-9C9F-BFF673F427C3}"/>
                  </a:ext>
                </a:extLst>
              </p:cNvPr>
              <p:cNvSpPr txBox="1"/>
              <p:nvPr/>
            </p:nvSpPr>
            <p:spPr>
              <a:xfrm>
                <a:off x="965748" y="2740260"/>
                <a:ext cx="5887960" cy="1532599"/>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14:m>
                  <m:oMathPara xmlns:m="http://schemas.openxmlformats.org/officeDocument/2006/math">
                    <m:oMathParaPr>
                      <m:jc m:val="centerGroup"/>
                    </m:oMathParaPr>
                    <m:oMath xmlns:m="http://schemas.openxmlformats.org/officeDocument/2006/math">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𝒎</m:t>
                      </m:r>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m:t>
                      </m:r>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𝒛</m:t>
                      </m:r>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m:t>
                      </m:r>
                      <m:f>
                        <m:fPr>
                          <m:ctrlP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ctrlPr>
                        </m:fPr>
                        <m:num>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𝑴</m:t>
                          </m:r>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m:t>
                          </m:r>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𝒂𝒅𝒅𝒖𝒄𝒕𝒔</m:t>
                          </m:r>
                        </m:num>
                        <m:den>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𝒄𝒉𝒂𝒓𝒈𝒆</m:t>
                          </m:r>
                        </m:den>
                      </m:f>
                    </m:oMath>
                  </m:oMathPara>
                </a14:m>
                <a:endParaRPr kumimoji="0" lang="zh-CN" altLang="en-US" sz="4800" b="1" i="0" u="none" strike="noStrike" cap="none" spc="0" normalizeH="0" baseline="0" dirty="0">
                  <a:ln>
                    <a:noFill/>
                  </a:ln>
                  <a:solidFill>
                    <a:srgbClr val="000000"/>
                  </a:solidFill>
                  <a:effectLst/>
                  <a:uFillTx/>
                  <a:sym typeface="Helvetica Neue"/>
                </a:endParaRPr>
              </a:p>
            </p:txBody>
          </p:sp>
        </mc:Choice>
        <mc:Fallback xmlns="">
          <p:sp>
            <p:nvSpPr>
              <p:cNvPr id="3" name="TextBox 2">
                <a:extLst>
                  <a:ext uri="{FF2B5EF4-FFF2-40B4-BE49-F238E27FC236}">
                    <a16:creationId xmlns:a16="http://schemas.microsoft.com/office/drawing/2014/main" id="{F0833F6B-4D5D-4E1C-9C9F-BFF673F427C3}"/>
                  </a:ext>
                </a:extLst>
              </p:cNvPr>
              <p:cNvSpPr txBox="1">
                <a:spLocks noRot="1" noChangeAspect="1" noMove="1" noResize="1" noEditPoints="1" noAdjustHandles="1" noChangeArrowheads="1" noChangeShapeType="1" noTextEdit="1"/>
              </p:cNvSpPr>
              <p:nvPr/>
            </p:nvSpPr>
            <p:spPr>
              <a:xfrm>
                <a:off x="965748" y="2740260"/>
                <a:ext cx="5887960" cy="1532599"/>
              </a:xfrm>
              <a:prstGeom prst="rect">
                <a:avLst/>
              </a:prstGeom>
              <a:blipFill>
                <a:blip r:embed="rId5"/>
                <a:stretch>
                  <a:fillRect/>
                </a:stretch>
              </a:blipFill>
              <a:ln w="12700" cap="flat">
                <a:noFill/>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154A7D9-3D88-4B3F-9A29-3631C072A5E1}"/>
                  </a:ext>
                </a:extLst>
              </p:cNvPr>
              <p:cNvSpPr txBox="1"/>
              <p:nvPr/>
            </p:nvSpPr>
            <p:spPr>
              <a:xfrm>
                <a:off x="886744" y="5303302"/>
                <a:ext cx="6906442" cy="1548886"/>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14:m>
                  <m:oMathPara xmlns:m="http://schemas.openxmlformats.org/officeDocument/2006/math">
                    <m:oMathParaPr>
                      <m:jc m:val="centerGroup"/>
                    </m:oMathParaPr>
                    <m:oMath xmlns:m="http://schemas.openxmlformats.org/officeDocument/2006/math">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𝒑𝒑𝒎</m:t>
                      </m:r>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m:t>
                      </m:r>
                      <m:f>
                        <m:fPr>
                          <m:ctrlP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ctrlPr>
                        </m:fPr>
                        <m:num>
                          <m:d>
                            <m:dPr>
                              <m:begChr m:val="|"/>
                              <m:endChr m:val="|"/>
                              <m:ctrlP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ctrlPr>
                            </m:dPr>
                            <m:e>
                              <m:sSub>
                                <m:sSubPr>
                                  <m:ctrlP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ctrlPr>
                                </m:sSubPr>
                                <m:e>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𝒎</m:t>
                                  </m:r>
                                </m:e>
                                <m:sub>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𝟏</m:t>
                                  </m:r>
                                </m:sub>
                              </m:sSub>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m:t>
                              </m:r>
                              <m:sSub>
                                <m:sSubPr>
                                  <m:ctrlP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ctrlPr>
                                </m:sSubPr>
                                <m:e>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𝒎</m:t>
                                  </m:r>
                                </m:e>
                                <m:sub>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𝟐</m:t>
                                  </m:r>
                                </m:sub>
                              </m:sSub>
                            </m:e>
                          </m:d>
                        </m:num>
                        <m:den>
                          <m:sSub>
                            <m:sSubPr>
                              <m:ctrlP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ctrlPr>
                            </m:sSubPr>
                            <m:e>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𝒎</m:t>
                              </m:r>
                            </m:e>
                            <m:sub>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𝟏</m:t>
                              </m:r>
                            </m:sub>
                          </m:sSub>
                        </m:den>
                      </m:f>
                      <m:r>
                        <a:rPr kumimoji="0" lang="en-US" altLang="zh-CN" sz="4800" b="1"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m:t>
                      </m:r>
                      <m:sSup>
                        <m:sSupPr>
                          <m:ctrlPr>
                            <a:rPr kumimoji="0" lang="en-US" altLang="zh-CN" sz="4800" b="1"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ctrlPr>
                        </m:sSupPr>
                        <m:e>
                          <m:r>
                            <a:rPr kumimoji="0" lang="en-US" altLang="zh-CN" sz="4800" b="1"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𝟏𝟎</m:t>
                          </m:r>
                        </m:e>
                        <m:sup>
                          <m:r>
                            <a:rPr kumimoji="0" lang="en-US" altLang="zh-CN" sz="4800" b="1"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𝟔</m:t>
                          </m:r>
                        </m:sup>
                      </m:sSup>
                    </m:oMath>
                  </m:oMathPara>
                </a14:m>
                <a:endParaRPr kumimoji="0" lang="zh-CN" altLang="en-US" sz="4800" b="1" i="0" u="none" strike="noStrike" cap="none" spc="0" normalizeH="0" baseline="0" dirty="0">
                  <a:ln>
                    <a:noFill/>
                  </a:ln>
                  <a:solidFill>
                    <a:srgbClr val="000000"/>
                  </a:solidFill>
                  <a:effectLst/>
                  <a:uFillTx/>
                  <a:sym typeface="Helvetica Neue"/>
                </a:endParaRPr>
              </a:p>
            </p:txBody>
          </p:sp>
        </mc:Choice>
        <mc:Fallback xmlns="">
          <p:sp>
            <p:nvSpPr>
              <p:cNvPr id="5" name="TextBox 4">
                <a:extLst>
                  <a:ext uri="{FF2B5EF4-FFF2-40B4-BE49-F238E27FC236}">
                    <a16:creationId xmlns:a16="http://schemas.microsoft.com/office/drawing/2014/main" id="{9154A7D9-3D88-4B3F-9A29-3631C072A5E1}"/>
                  </a:ext>
                </a:extLst>
              </p:cNvPr>
              <p:cNvSpPr txBox="1">
                <a:spLocks noRot="1" noChangeAspect="1" noMove="1" noResize="1" noEditPoints="1" noAdjustHandles="1" noChangeArrowheads="1" noChangeShapeType="1" noTextEdit="1"/>
              </p:cNvSpPr>
              <p:nvPr/>
            </p:nvSpPr>
            <p:spPr>
              <a:xfrm>
                <a:off x="886744" y="5303302"/>
                <a:ext cx="6906442" cy="1548886"/>
              </a:xfrm>
              <a:prstGeom prst="rect">
                <a:avLst/>
              </a:prstGeom>
              <a:blipFill>
                <a:blip r:embed="rId6"/>
                <a:stretch>
                  <a:fillRect/>
                </a:stretch>
              </a:blipFill>
              <a:ln w="12700" cap="flat">
                <a:noFill/>
                <a:miter lim="400000"/>
              </a:ln>
            </p:spPr>
            <p:txBody>
              <a:bodyPr/>
              <a:lstStyle/>
              <a:p>
                <a:r>
                  <a:rPr lang="zh-CN" altLang="en-US">
                    <a:noFill/>
                  </a:rPr>
                  <a:t> </a:t>
                </a:r>
              </a:p>
            </p:txBody>
          </p:sp>
        </mc:Fallback>
      </mc:AlternateContent>
      <p:pic>
        <p:nvPicPr>
          <p:cNvPr id="13" name="Picture 12">
            <a:extLst>
              <a:ext uri="{FF2B5EF4-FFF2-40B4-BE49-F238E27FC236}">
                <a16:creationId xmlns:a16="http://schemas.microsoft.com/office/drawing/2014/main" id="{41024F32-36A2-4A9D-B51C-EFA59A74809D}"/>
              </a:ext>
            </a:extLst>
          </p:cNvPr>
          <p:cNvPicPr>
            <a:picLocks noChangeAspect="1"/>
          </p:cNvPicPr>
          <p:nvPr/>
        </p:nvPicPr>
        <p:blipFill>
          <a:blip r:embed="rId7"/>
          <a:stretch>
            <a:fillRect/>
          </a:stretch>
        </p:blipFill>
        <p:spPr>
          <a:xfrm>
            <a:off x="9167664" y="2007549"/>
            <a:ext cx="15237843" cy="9458963"/>
          </a:xfrm>
          <a:prstGeom prst="rect">
            <a:avLst/>
          </a:prstGeom>
        </p:spPr>
      </p:pic>
    </p:spTree>
    <p:extLst>
      <p:ext uri="{BB962C8B-B14F-4D97-AF65-F5344CB8AC3E}">
        <p14:creationId xmlns:p14="http://schemas.microsoft.com/office/powerpoint/2010/main" val="12299948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randombar(horizontal)">
                                      <p:cBhvr>
                                        <p:cTn id="14" dur="500"/>
                                        <p:tgtEl>
                                          <p:spTgt spid="3"/>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animEffect transition="in" filter="fade">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598712" y="682228"/>
            <a:ext cx="9238106"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代谢物注释结果成像</a:t>
            </a:r>
          </a:p>
        </p:txBody>
      </p:sp>
      <p:pic>
        <p:nvPicPr>
          <p:cNvPr id="3" name="Picture 2">
            <a:extLst>
              <a:ext uri="{FF2B5EF4-FFF2-40B4-BE49-F238E27FC236}">
                <a16:creationId xmlns:a16="http://schemas.microsoft.com/office/drawing/2014/main" id="{5CE54DEF-0755-4144-A05D-3DA7C30D6F8E}"/>
              </a:ext>
            </a:extLst>
          </p:cNvPr>
          <p:cNvPicPr>
            <a:picLocks noChangeAspect="1"/>
          </p:cNvPicPr>
          <p:nvPr/>
        </p:nvPicPr>
        <p:blipFill>
          <a:blip r:embed="rId5"/>
          <a:stretch>
            <a:fillRect/>
          </a:stretch>
        </p:blipFill>
        <p:spPr>
          <a:xfrm>
            <a:off x="742728" y="5594660"/>
            <a:ext cx="4282246" cy="2520280"/>
          </a:xfrm>
          <a:prstGeom prst="rect">
            <a:avLst/>
          </a:prstGeom>
        </p:spPr>
      </p:pic>
      <p:pic>
        <p:nvPicPr>
          <p:cNvPr id="7" name="Picture 6">
            <a:extLst>
              <a:ext uri="{FF2B5EF4-FFF2-40B4-BE49-F238E27FC236}">
                <a16:creationId xmlns:a16="http://schemas.microsoft.com/office/drawing/2014/main" id="{9179F5A6-C357-4C91-AFD5-8A8F3D9361AB}"/>
              </a:ext>
            </a:extLst>
          </p:cNvPr>
          <p:cNvPicPr>
            <a:picLocks noChangeAspect="1"/>
          </p:cNvPicPr>
          <p:nvPr/>
        </p:nvPicPr>
        <p:blipFill>
          <a:blip r:embed="rId6"/>
          <a:stretch>
            <a:fillRect/>
          </a:stretch>
        </p:blipFill>
        <p:spPr>
          <a:xfrm>
            <a:off x="742728" y="9649396"/>
            <a:ext cx="4328568" cy="3384376"/>
          </a:xfrm>
          <a:prstGeom prst="rect">
            <a:avLst/>
          </a:prstGeom>
        </p:spPr>
      </p:pic>
      <p:pic>
        <p:nvPicPr>
          <p:cNvPr id="10" name="Picture 9">
            <a:extLst>
              <a:ext uri="{FF2B5EF4-FFF2-40B4-BE49-F238E27FC236}">
                <a16:creationId xmlns:a16="http://schemas.microsoft.com/office/drawing/2014/main" id="{F07E8622-0704-47C7-98A7-8E26F89288BD}"/>
              </a:ext>
            </a:extLst>
          </p:cNvPr>
          <p:cNvPicPr>
            <a:picLocks noChangeAspect="1"/>
          </p:cNvPicPr>
          <p:nvPr/>
        </p:nvPicPr>
        <p:blipFill>
          <a:blip r:embed="rId7"/>
          <a:stretch>
            <a:fillRect/>
          </a:stretch>
        </p:blipFill>
        <p:spPr>
          <a:xfrm>
            <a:off x="6641678" y="2033464"/>
            <a:ext cx="17742322" cy="11377264"/>
          </a:xfrm>
          <a:prstGeom prst="rect">
            <a:avLst/>
          </a:prstGeom>
        </p:spPr>
      </p:pic>
      <p:sp>
        <p:nvSpPr>
          <p:cNvPr id="2" name="Arrow: Down 1">
            <a:extLst>
              <a:ext uri="{FF2B5EF4-FFF2-40B4-BE49-F238E27FC236}">
                <a16:creationId xmlns:a16="http://schemas.microsoft.com/office/drawing/2014/main" id="{B74FFE2B-7E0F-423B-8C2D-9A70769B92C1}"/>
              </a:ext>
            </a:extLst>
          </p:cNvPr>
          <p:cNvSpPr/>
          <p:nvPr/>
        </p:nvSpPr>
        <p:spPr>
          <a:xfrm>
            <a:off x="2510968" y="8178490"/>
            <a:ext cx="824048" cy="1343806"/>
          </a:xfrm>
          <a:prstGeom prst="downArrow">
            <a:avLst/>
          </a:prstGeom>
          <a:solidFill>
            <a:schemeClr val="accent1"/>
          </a:solidFill>
          <a:ln w="12700" cap="flat">
            <a:noFill/>
            <a:miter lim="400000"/>
          </a:ln>
          <a:effectLst>
            <a:outerShdw blurRad="1651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 name="Arrow: Down 8">
            <a:extLst>
              <a:ext uri="{FF2B5EF4-FFF2-40B4-BE49-F238E27FC236}">
                <a16:creationId xmlns:a16="http://schemas.microsoft.com/office/drawing/2014/main" id="{1C48A6C6-3EDF-4369-A0E0-EA5B7E92AA27}"/>
              </a:ext>
            </a:extLst>
          </p:cNvPr>
          <p:cNvSpPr/>
          <p:nvPr/>
        </p:nvSpPr>
        <p:spPr>
          <a:xfrm rot="13847070">
            <a:off x="5449686" y="7784780"/>
            <a:ext cx="770141" cy="2456389"/>
          </a:xfrm>
          <a:prstGeom prst="downArrow">
            <a:avLst/>
          </a:prstGeom>
          <a:solidFill>
            <a:schemeClr val="accent1"/>
          </a:solidFill>
          <a:ln w="12700" cap="flat">
            <a:noFill/>
            <a:miter lim="400000"/>
          </a:ln>
          <a:effectLst>
            <a:outerShdw blurRad="1651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 name="Rectangle 3">
            <a:extLst>
              <a:ext uri="{FF2B5EF4-FFF2-40B4-BE49-F238E27FC236}">
                <a16:creationId xmlns:a16="http://schemas.microsoft.com/office/drawing/2014/main" id="{72B3A7D2-977B-4791-8B4D-726B773E7B71}"/>
              </a:ext>
            </a:extLst>
          </p:cNvPr>
          <p:cNvSpPr/>
          <p:nvPr/>
        </p:nvSpPr>
        <p:spPr>
          <a:xfrm>
            <a:off x="6791400" y="3689648"/>
            <a:ext cx="3600400" cy="4488842"/>
          </a:xfrm>
          <a:custGeom>
            <a:avLst/>
            <a:gdLst>
              <a:gd name="connsiteX0" fmla="*/ 0 w 3600400"/>
              <a:gd name="connsiteY0" fmla="*/ 0 h 4488842"/>
              <a:gd name="connsiteX1" fmla="*/ 478339 w 3600400"/>
              <a:gd name="connsiteY1" fmla="*/ 0 h 4488842"/>
              <a:gd name="connsiteX2" fmla="*/ 884670 w 3600400"/>
              <a:gd name="connsiteY2" fmla="*/ 0 h 4488842"/>
              <a:gd name="connsiteX3" fmla="*/ 1471021 w 3600400"/>
              <a:gd name="connsiteY3" fmla="*/ 0 h 4488842"/>
              <a:gd name="connsiteX4" fmla="*/ 1949359 w 3600400"/>
              <a:gd name="connsiteY4" fmla="*/ 0 h 4488842"/>
              <a:gd name="connsiteX5" fmla="*/ 2427698 w 3600400"/>
              <a:gd name="connsiteY5" fmla="*/ 0 h 4488842"/>
              <a:gd name="connsiteX6" fmla="*/ 3014049 w 3600400"/>
              <a:gd name="connsiteY6" fmla="*/ 0 h 4488842"/>
              <a:gd name="connsiteX7" fmla="*/ 3600400 w 3600400"/>
              <a:gd name="connsiteY7" fmla="*/ 0 h 4488842"/>
              <a:gd name="connsiteX8" fmla="*/ 3600400 w 3600400"/>
              <a:gd name="connsiteY8" fmla="*/ 650882 h 4488842"/>
              <a:gd name="connsiteX9" fmla="*/ 3600400 w 3600400"/>
              <a:gd name="connsiteY9" fmla="*/ 1122211 h 4488842"/>
              <a:gd name="connsiteX10" fmla="*/ 3600400 w 3600400"/>
              <a:gd name="connsiteY10" fmla="*/ 1593539 h 4488842"/>
              <a:gd name="connsiteX11" fmla="*/ 3600400 w 3600400"/>
              <a:gd name="connsiteY11" fmla="*/ 2154644 h 4488842"/>
              <a:gd name="connsiteX12" fmla="*/ 3600400 w 3600400"/>
              <a:gd name="connsiteY12" fmla="*/ 2760638 h 4488842"/>
              <a:gd name="connsiteX13" fmla="*/ 3600400 w 3600400"/>
              <a:gd name="connsiteY13" fmla="*/ 3187078 h 4488842"/>
              <a:gd name="connsiteX14" fmla="*/ 3600400 w 3600400"/>
              <a:gd name="connsiteY14" fmla="*/ 3748183 h 4488842"/>
              <a:gd name="connsiteX15" fmla="*/ 3600400 w 3600400"/>
              <a:gd name="connsiteY15" fmla="*/ 4488842 h 4488842"/>
              <a:gd name="connsiteX16" fmla="*/ 3086057 w 3600400"/>
              <a:gd name="connsiteY16" fmla="*/ 4488842 h 4488842"/>
              <a:gd name="connsiteX17" fmla="*/ 2499706 w 3600400"/>
              <a:gd name="connsiteY17" fmla="*/ 4488842 h 4488842"/>
              <a:gd name="connsiteX18" fmla="*/ 1985363 w 3600400"/>
              <a:gd name="connsiteY18" fmla="*/ 4488842 h 4488842"/>
              <a:gd name="connsiteX19" fmla="*/ 1579033 w 3600400"/>
              <a:gd name="connsiteY19" fmla="*/ 4488842 h 4488842"/>
              <a:gd name="connsiteX20" fmla="*/ 1136698 w 3600400"/>
              <a:gd name="connsiteY20" fmla="*/ 4488842 h 4488842"/>
              <a:gd name="connsiteX21" fmla="*/ 550347 w 3600400"/>
              <a:gd name="connsiteY21" fmla="*/ 4488842 h 4488842"/>
              <a:gd name="connsiteX22" fmla="*/ 0 w 3600400"/>
              <a:gd name="connsiteY22" fmla="*/ 4488842 h 4488842"/>
              <a:gd name="connsiteX23" fmla="*/ 0 w 3600400"/>
              <a:gd name="connsiteY23" fmla="*/ 4017514 h 4488842"/>
              <a:gd name="connsiteX24" fmla="*/ 0 w 3600400"/>
              <a:gd name="connsiteY24" fmla="*/ 3501297 h 4488842"/>
              <a:gd name="connsiteX25" fmla="*/ 0 w 3600400"/>
              <a:gd name="connsiteY25" fmla="*/ 3074857 h 4488842"/>
              <a:gd name="connsiteX26" fmla="*/ 0 w 3600400"/>
              <a:gd name="connsiteY26" fmla="*/ 2648417 h 4488842"/>
              <a:gd name="connsiteX27" fmla="*/ 0 w 3600400"/>
              <a:gd name="connsiteY27" fmla="*/ 2042423 h 4488842"/>
              <a:gd name="connsiteX28" fmla="*/ 0 w 3600400"/>
              <a:gd name="connsiteY28" fmla="*/ 1571095 h 4488842"/>
              <a:gd name="connsiteX29" fmla="*/ 0 w 3600400"/>
              <a:gd name="connsiteY29" fmla="*/ 920213 h 4488842"/>
              <a:gd name="connsiteX30" fmla="*/ 0 w 3600400"/>
              <a:gd name="connsiteY30" fmla="*/ 0 h 448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00400" h="4488842" extrusionOk="0">
                <a:moveTo>
                  <a:pt x="0" y="0"/>
                </a:moveTo>
                <a:cubicBezTo>
                  <a:pt x="231839" y="-1933"/>
                  <a:pt x="305234" y="37914"/>
                  <a:pt x="478339" y="0"/>
                </a:cubicBezTo>
                <a:cubicBezTo>
                  <a:pt x="651444" y="-37914"/>
                  <a:pt x="686970" y="34497"/>
                  <a:pt x="884670" y="0"/>
                </a:cubicBezTo>
                <a:cubicBezTo>
                  <a:pt x="1082370" y="-34497"/>
                  <a:pt x="1332529" y="58493"/>
                  <a:pt x="1471021" y="0"/>
                </a:cubicBezTo>
                <a:cubicBezTo>
                  <a:pt x="1609513" y="-58493"/>
                  <a:pt x="1795181" y="13309"/>
                  <a:pt x="1949359" y="0"/>
                </a:cubicBezTo>
                <a:cubicBezTo>
                  <a:pt x="2103537" y="-13309"/>
                  <a:pt x="2257333" y="27597"/>
                  <a:pt x="2427698" y="0"/>
                </a:cubicBezTo>
                <a:cubicBezTo>
                  <a:pt x="2598063" y="-27597"/>
                  <a:pt x="2828489" y="68826"/>
                  <a:pt x="3014049" y="0"/>
                </a:cubicBezTo>
                <a:cubicBezTo>
                  <a:pt x="3199609" y="-68826"/>
                  <a:pt x="3412071" y="51188"/>
                  <a:pt x="3600400" y="0"/>
                </a:cubicBezTo>
                <a:cubicBezTo>
                  <a:pt x="3656761" y="225561"/>
                  <a:pt x="3591518" y="476394"/>
                  <a:pt x="3600400" y="650882"/>
                </a:cubicBezTo>
                <a:cubicBezTo>
                  <a:pt x="3609282" y="825370"/>
                  <a:pt x="3591694" y="982978"/>
                  <a:pt x="3600400" y="1122211"/>
                </a:cubicBezTo>
                <a:cubicBezTo>
                  <a:pt x="3609106" y="1261444"/>
                  <a:pt x="3593135" y="1387548"/>
                  <a:pt x="3600400" y="1593539"/>
                </a:cubicBezTo>
                <a:cubicBezTo>
                  <a:pt x="3607665" y="1799530"/>
                  <a:pt x="3556027" y="1874912"/>
                  <a:pt x="3600400" y="2154644"/>
                </a:cubicBezTo>
                <a:cubicBezTo>
                  <a:pt x="3644773" y="2434376"/>
                  <a:pt x="3582598" y="2489793"/>
                  <a:pt x="3600400" y="2760638"/>
                </a:cubicBezTo>
                <a:cubicBezTo>
                  <a:pt x="3618202" y="3031483"/>
                  <a:pt x="3597825" y="3055115"/>
                  <a:pt x="3600400" y="3187078"/>
                </a:cubicBezTo>
                <a:cubicBezTo>
                  <a:pt x="3602975" y="3319041"/>
                  <a:pt x="3560256" y="3524760"/>
                  <a:pt x="3600400" y="3748183"/>
                </a:cubicBezTo>
                <a:cubicBezTo>
                  <a:pt x="3640544" y="3971607"/>
                  <a:pt x="3567454" y="4186225"/>
                  <a:pt x="3600400" y="4488842"/>
                </a:cubicBezTo>
                <a:cubicBezTo>
                  <a:pt x="3475365" y="4542540"/>
                  <a:pt x="3334011" y="4471283"/>
                  <a:pt x="3086057" y="4488842"/>
                </a:cubicBezTo>
                <a:cubicBezTo>
                  <a:pt x="2838103" y="4506401"/>
                  <a:pt x="2718580" y="4429894"/>
                  <a:pt x="2499706" y="4488842"/>
                </a:cubicBezTo>
                <a:cubicBezTo>
                  <a:pt x="2280832" y="4547790"/>
                  <a:pt x="2088836" y="4435429"/>
                  <a:pt x="1985363" y="4488842"/>
                </a:cubicBezTo>
                <a:cubicBezTo>
                  <a:pt x="1881890" y="4542255"/>
                  <a:pt x="1741942" y="4479183"/>
                  <a:pt x="1579033" y="4488842"/>
                </a:cubicBezTo>
                <a:cubicBezTo>
                  <a:pt x="1416124" y="4498501"/>
                  <a:pt x="1243016" y="4486705"/>
                  <a:pt x="1136698" y="4488842"/>
                </a:cubicBezTo>
                <a:cubicBezTo>
                  <a:pt x="1030381" y="4490979"/>
                  <a:pt x="823433" y="4473645"/>
                  <a:pt x="550347" y="4488842"/>
                </a:cubicBezTo>
                <a:cubicBezTo>
                  <a:pt x="277261" y="4504039"/>
                  <a:pt x="136174" y="4453949"/>
                  <a:pt x="0" y="4488842"/>
                </a:cubicBezTo>
                <a:cubicBezTo>
                  <a:pt x="-53417" y="4318310"/>
                  <a:pt x="22376" y="4168763"/>
                  <a:pt x="0" y="4017514"/>
                </a:cubicBezTo>
                <a:cubicBezTo>
                  <a:pt x="-22376" y="3866265"/>
                  <a:pt x="25772" y="3679266"/>
                  <a:pt x="0" y="3501297"/>
                </a:cubicBezTo>
                <a:cubicBezTo>
                  <a:pt x="-25772" y="3323328"/>
                  <a:pt x="10262" y="3241784"/>
                  <a:pt x="0" y="3074857"/>
                </a:cubicBezTo>
                <a:cubicBezTo>
                  <a:pt x="-10262" y="2907930"/>
                  <a:pt x="28079" y="2844893"/>
                  <a:pt x="0" y="2648417"/>
                </a:cubicBezTo>
                <a:cubicBezTo>
                  <a:pt x="-28079" y="2451941"/>
                  <a:pt x="49087" y="2247010"/>
                  <a:pt x="0" y="2042423"/>
                </a:cubicBezTo>
                <a:cubicBezTo>
                  <a:pt x="-49087" y="1837836"/>
                  <a:pt x="31696" y="1757211"/>
                  <a:pt x="0" y="1571095"/>
                </a:cubicBezTo>
                <a:cubicBezTo>
                  <a:pt x="-31696" y="1384979"/>
                  <a:pt x="30855" y="1063589"/>
                  <a:pt x="0" y="920213"/>
                </a:cubicBezTo>
                <a:cubicBezTo>
                  <a:pt x="-30855" y="776837"/>
                  <a:pt x="54515" y="192114"/>
                  <a:pt x="0" y="0"/>
                </a:cubicBezTo>
                <a:close/>
              </a:path>
            </a:pathLst>
          </a:custGeom>
          <a:noFill/>
          <a:ln w="73025" cap="flat">
            <a:solidFill>
              <a:srgbClr val="7030A0"/>
            </a:solidFill>
            <a:prstDash val="sysDash"/>
            <a:miter lim="4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 name="TextBox 4">
            <a:extLst>
              <a:ext uri="{FF2B5EF4-FFF2-40B4-BE49-F238E27FC236}">
                <a16:creationId xmlns:a16="http://schemas.microsoft.com/office/drawing/2014/main" id="{ADA65EFF-CF7D-412D-825C-CA37F00E97A8}"/>
              </a:ext>
            </a:extLst>
          </p:cNvPr>
          <p:cNvSpPr txBox="1"/>
          <p:nvPr/>
        </p:nvSpPr>
        <p:spPr>
          <a:xfrm>
            <a:off x="235819" y="2648718"/>
            <a:ext cx="6330998" cy="2410916"/>
          </a:xfrm>
          <a:prstGeom prst="rect">
            <a:avLst/>
          </a:prstGeom>
          <a:solidFill>
            <a:schemeClr val="accent1">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在注释结果表格中，通过</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发送到</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功能，可以将代谢物注释结果的离子列表发送到质谱成像的离子列表中，以方便进行后续相应被注释到的代谢物的质谱成像图的查看</a:t>
            </a:r>
          </a:p>
        </p:txBody>
      </p:sp>
    </p:spTree>
    <p:extLst>
      <p:ext uri="{BB962C8B-B14F-4D97-AF65-F5344CB8AC3E}">
        <p14:creationId xmlns:p14="http://schemas.microsoft.com/office/powerpoint/2010/main" val="8576244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inVertic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randombar(horizontal)">
                                      <p:cBhvr>
                                        <p:cTn id="23" dur="500"/>
                                        <p:tgtEl>
                                          <p:spTgt spid="9"/>
                                        </p:tgtEl>
                                      </p:cBhvr>
                                    </p:animEffect>
                                  </p:childTnLst>
                                </p:cTn>
                              </p:par>
                              <p:par>
                                <p:cTn id="24" presetID="14" presetClass="entr" presetSubtype="1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randombar(horizontal)">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ppt_w</p:attrName>
                                        </p:attrNameLst>
                                      </p:cBhvr>
                                      <p:tavLst>
                                        <p:tav tm="0">
                                          <p:val>
                                            <p:fltVal val="0"/>
                                          </p:val>
                                        </p:tav>
                                        <p:tav tm="100000">
                                          <p:val>
                                            <p:strVal val="#ppt_w"/>
                                          </p:val>
                                        </p:tav>
                                      </p:tavLst>
                                    </p:anim>
                                    <p:anim calcmode="lin" valueType="num">
                                      <p:cBhvr>
                                        <p:cTn id="32" dur="500" fill="hold"/>
                                        <p:tgtEl>
                                          <p:spTgt spid="4"/>
                                        </p:tgtEl>
                                        <p:attrNameLst>
                                          <p:attrName>ppt_h</p:attrName>
                                        </p:attrNameLst>
                                      </p:cBhvr>
                                      <p:tavLst>
                                        <p:tav tm="0">
                                          <p:val>
                                            <p:fltVal val="0"/>
                                          </p:val>
                                        </p:tav>
                                        <p:tav tm="100000">
                                          <p:val>
                                            <p:strVal val="#ppt_h"/>
                                          </p:val>
                                        </p:tav>
                                      </p:tavLst>
                                    </p:anim>
                                    <p:animEffect transition="in" filter="fade">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694a1d5f-ea2d-4aa7-8062-b573850e4432"/>
  <p:tag name="COMMONDATA" val="eyJoZGlkIjoiNjVjNDYxODY1NTA1NmY1OTMxY2IzZmJlNWE2ZjljZmMifQ=="/>
</p:tagLst>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1557</TotalTime>
  <Words>1528</Words>
  <Application>Microsoft Office PowerPoint</Application>
  <PresentationFormat>Custom</PresentationFormat>
  <Paragraphs>113</Paragraphs>
  <Slides>19</Slides>
  <Notes>17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Helvetica Neue</vt:lpstr>
      <vt:lpstr>Helvetica Neue Light</vt:lpstr>
      <vt:lpstr>Helvetica Neue Medium</vt:lpstr>
      <vt:lpstr>微软雅黑</vt:lpstr>
      <vt:lpstr>汉仪旗黑-65S</vt:lpstr>
      <vt:lpstr>汉仪旗黑-70S</vt:lpstr>
      <vt:lpstr>Arial</vt:lpstr>
      <vt:lpstr>Cambria Math</vt:lpstr>
      <vt:lpstr>Lato</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俞丹</dc:creator>
  <cp:lastModifiedBy>xie guigang</cp:lastModifiedBy>
  <cp:revision>890</cp:revision>
  <dcterms:created xsi:type="dcterms:W3CDTF">2023-06-15T14:49:00Z</dcterms:created>
  <dcterms:modified xsi:type="dcterms:W3CDTF">2025-09-10T07:46:46Z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842306A6EF284890B3494D764092F0EB_12</vt:lpwstr>
  </property>
  <property fmtid="{D5CDD505-2E9C-101B-9397-08002B2CF9AE}" pid="3" name="KSOProductBuildVer">
    <vt:lpwstr>2052-11.1.0.14309</vt:lpwstr>
  </property>
</Properties>
</file>